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8"/>
  </p:notesMasterIdLst>
  <p:handoutMasterIdLst>
    <p:handoutMasterId r:id="rId29"/>
  </p:handoutMasterIdLst>
  <p:sldIdLst>
    <p:sldId id="284" r:id="rId3"/>
    <p:sldId id="288" r:id="rId4"/>
    <p:sldId id="300" r:id="rId5"/>
    <p:sldId id="256" r:id="rId6"/>
    <p:sldId id="257" r:id="rId7"/>
    <p:sldId id="258" r:id="rId8"/>
    <p:sldId id="289" r:id="rId9"/>
    <p:sldId id="259" r:id="rId10"/>
    <p:sldId id="260" r:id="rId11"/>
    <p:sldId id="261" r:id="rId12"/>
    <p:sldId id="291" r:id="rId13"/>
    <p:sldId id="262" r:id="rId14"/>
    <p:sldId id="265" r:id="rId15"/>
    <p:sldId id="266" r:id="rId16"/>
    <p:sldId id="267" r:id="rId17"/>
    <p:sldId id="268" r:id="rId18"/>
    <p:sldId id="272" r:id="rId19"/>
    <p:sldId id="273" r:id="rId20"/>
    <p:sldId id="274" r:id="rId21"/>
    <p:sldId id="296" r:id="rId22"/>
    <p:sldId id="299" r:id="rId23"/>
    <p:sldId id="280" r:id="rId24"/>
    <p:sldId id="281" r:id="rId25"/>
    <p:sldId id="292" r:id="rId26"/>
    <p:sldId id="286" r:id="rId2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p:scale>
          <a:sx n="80" d="100"/>
          <a:sy n="80" d="100"/>
        </p:scale>
        <p:origin x="-840" y="-34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E8C3CB2A-DC61-45EE-9C5A-94E46E3821BF}" type="datetimeFigureOut">
              <a:rPr lang="en-US" smtClean="0"/>
              <a:t>11/23/2015</a:t>
            </a:fld>
            <a:endParaRPr lang="en-US" dirty="0"/>
          </a:p>
        </p:txBody>
      </p:sp>
      <p:sp>
        <p:nvSpPr>
          <p:cNvPr id="4" name="Footer Placeholder 3"/>
          <p:cNvSpPr>
            <a:spLocks noGrp="1"/>
          </p:cNvSpPr>
          <p:nvPr>
            <p:ph type="ftr" sz="quarter" idx="2"/>
          </p:nvPr>
        </p:nvSpPr>
        <p:spPr>
          <a:xfrm>
            <a:off x="0" y="8829968"/>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8"/>
            <a:ext cx="3037840" cy="466433"/>
          </a:xfrm>
          <a:prstGeom prst="rect">
            <a:avLst/>
          </a:prstGeom>
        </p:spPr>
        <p:txBody>
          <a:bodyPr vert="horz" lIns="93177" tIns="46589" rIns="93177" bIns="46589" rtlCol="0" anchor="b"/>
          <a:lstStyle>
            <a:lvl1pPr algn="r">
              <a:defRPr sz="1200"/>
            </a:lvl1pPr>
          </a:lstStyle>
          <a:p>
            <a:fld id="{AD2F3041-0BFA-40CF-B6B9-554109A8F5BB}" type="slidenum">
              <a:rPr lang="en-US" smtClean="0"/>
              <a:t>‹#›</a:t>
            </a:fld>
            <a:endParaRPr lang="en-US" dirty="0"/>
          </a:p>
        </p:txBody>
      </p:sp>
    </p:spTree>
    <p:extLst>
      <p:ext uri="{BB962C8B-B14F-4D97-AF65-F5344CB8AC3E}">
        <p14:creationId xmlns:p14="http://schemas.microsoft.com/office/powerpoint/2010/main" val="24084519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3EF20B02-19D6-4E23-9070-5B66C1A198A4}" type="datetimeFigureOut">
              <a:rPr lang="en-US" smtClean="0"/>
              <a:t>11/23/2015</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1" y="4473893"/>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8"/>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8"/>
            <a:ext cx="3037840" cy="466433"/>
          </a:xfrm>
          <a:prstGeom prst="rect">
            <a:avLst/>
          </a:prstGeom>
        </p:spPr>
        <p:txBody>
          <a:bodyPr vert="horz" lIns="93177" tIns="46589" rIns="93177" bIns="46589" rtlCol="0" anchor="b"/>
          <a:lstStyle>
            <a:lvl1pPr algn="r">
              <a:defRPr sz="1200"/>
            </a:lvl1pPr>
          </a:lstStyle>
          <a:p>
            <a:fld id="{04C0DBB4-2360-410A-BDAE-CC11134FB238}" type="slidenum">
              <a:rPr lang="en-US" smtClean="0"/>
              <a:t>‹#›</a:t>
            </a:fld>
            <a:endParaRPr lang="en-US" dirty="0"/>
          </a:p>
        </p:txBody>
      </p:sp>
    </p:spTree>
    <p:extLst>
      <p:ext uri="{BB962C8B-B14F-4D97-AF65-F5344CB8AC3E}">
        <p14:creationId xmlns:p14="http://schemas.microsoft.com/office/powerpoint/2010/main" val="38970166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C0DBB4-2360-410A-BDAE-CC11134FB238}" type="slidenum">
              <a:rPr lang="en-US" smtClean="0"/>
              <a:t>1</a:t>
            </a:fld>
            <a:endParaRPr lang="en-US" dirty="0"/>
          </a:p>
        </p:txBody>
      </p:sp>
    </p:spTree>
    <p:extLst>
      <p:ext uri="{BB962C8B-B14F-4D97-AF65-F5344CB8AC3E}">
        <p14:creationId xmlns:p14="http://schemas.microsoft.com/office/powerpoint/2010/main" val="22754564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a:t>
            </a:fld>
            <a:endParaRPr lang="ar-KW"/>
          </a:p>
        </p:txBody>
      </p:sp>
    </p:spTree>
    <p:extLst>
      <p:ext uri="{BB962C8B-B14F-4D97-AF65-F5344CB8AC3E}">
        <p14:creationId xmlns:p14="http://schemas.microsoft.com/office/powerpoint/2010/main" val="21203162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C0DBB4-2360-410A-BDAE-CC11134FB238}" type="slidenum">
              <a:rPr lang="en-US" smtClean="0"/>
              <a:t>9</a:t>
            </a:fld>
            <a:endParaRPr lang="en-US" dirty="0"/>
          </a:p>
        </p:txBody>
      </p:sp>
    </p:spTree>
    <p:extLst>
      <p:ext uri="{BB962C8B-B14F-4D97-AF65-F5344CB8AC3E}">
        <p14:creationId xmlns:p14="http://schemas.microsoft.com/office/powerpoint/2010/main" val="38736884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67B60E2-04FE-4CE1-9B46-B6605ABC08EC}" type="datetime1">
              <a:rPr lang="en-US" smtClean="0"/>
              <a:t>11/23/2015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A8733E-CDE8-4B54-B697-F436F063129C}" type="slidenum">
              <a:rPr lang="en-US" smtClean="0"/>
              <a:t>‹#›</a:t>
            </a:fld>
            <a:endParaRPr lang="en-US" dirty="0"/>
          </a:p>
        </p:txBody>
      </p:sp>
      <p:sp>
        <p:nvSpPr>
          <p:cNvPr id="7" name="fl" descr="CMA Data Classification: Internal"/>
          <p:cNvSpPr txBox="1"/>
          <p:nvPr userDrawn="1"/>
        </p:nvSpPr>
        <p:spPr>
          <a:xfrm>
            <a:off x="0" y="6664960"/>
            <a:ext cx="12192000" cy="223138"/>
          </a:xfrm>
          <a:prstGeom prst="rect">
            <a:avLst/>
          </a:prstGeom>
          <a:noFill/>
        </p:spPr>
        <p:txBody>
          <a:bodyPr vert="horz" rtlCol="0">
            <a:spAutoFit/>
          </a:bodyPr>
          <a:lstStyle/>
          <a:p>
            <a:pPr algn="l"/>
            <a:r>
              <a:rPr lang="en-US" sz="850" b="0" i="0" u="none" baseline="0" smtClean="0">
                <a:solidFill>
                  <a:srgbClr val="000000"/>
                </a:solidFill>
                <a:latin typeface="microsoft sans serif"/>
              </a:rPr>
              <a:t>CMA Data Classification: Internal</a:t>
            </a:r>
            <a:endParaRPr lang="en-US" sz="850" b="0" i="0" u="none" baseline="0" dirty="0">
              <a:solidFill>
                <a:srgbClr val="000000"/>
              </a:solidFill>
              <a:latin typeface="microsoft sans serif"/>
            </a:endParaRPr>
          </a:p>
        </p:txBody>
      </p:sp>
    </p:spTree>
    <p:extLst>
      <p:ext uri="{BB962C8B-B14F-4D97-AF65-F5344CB8AC3E}">
        <p14:creationId xmlns:p14="http://schemas.microsoft.com/office/powerpoint/2010/main" val="3036195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40A5CC-BF70-42A5-BC43-59FC1ED72D98}" type="datetime1">
              <a:rPr lang="en-US" smtClean="0"/>
              <a:t>11/23/2015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A8733E-CDE8-4B54-B697-F436F063129C}" type="slidenum">
              <a:rPr lang="en-US" smtClean="0"/>
              <a:t>‹#›</a:t>
            </a:fld>
            <a:endParaRPr lang="en-US" dirty="0"/>
          </a:p>
        </p:txBody>
      </p:sp>
    </p:spTree>
    <p:extLst>
      <p:ext uri="{BB962C8B-B14F-4D97-AF65-F5344CB8AC3E}">
        <p14:creationId xmlns:p14="http://schemas.microsoft.com/office/powerpoint/2010/main" val="646830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A309B5-2D60-49B4-9F64-99D3A3B0A3E6}" type="datetime1">
              <a:rPr lang="en-US" smtClean="0"/>
              <a:t>11/23/2015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A8733E-CDE8-4B54-B697-F436F063129C}" type="slidenum">
              <a:rPr lang="en-US" smtClean="0"/>
              <a:t>‹#›</a:t>
            </a:fld>
            <a:endParaRPr lang="en-US" dirty="0"/>
          </a:p>
        </p:txBody>
      </p:sp>
    </p:spTree>
    <p:extLst>
      <p:ext uri="{BB962C8B-B14F-4D97-AF65-F5344CB8AC3E}">
        <p14:creationId xmlns:p14="http://schemas.microsoft.com/office/powerpoint/2010/main" val="27224928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230B88B-764D-4292-BA6B-E56328A1DE56}" type="datetime1">
              <a:rPr lang="en-US" smtClean="0"/>
              <a:t>11/23/2015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A8733E-CDE8-4B54-B697-F436F063129C}" type="slidenum">
              <a:rPr lang="en-US" smtClean="0"/>
              <a:t>‹#›</a:t>
            </a:fld>
            <a:endParaRPr lang="en-US" dirty="0"/>
          </a:p>
        </p:txBody>
      </p:sp>
      <p:sp>
        <p:nvSpPr>
          <p:cNvPr id="7" name="fl" descr="CMA Data Classification: Internal"/>
          <p:cNvSpPr txBox="1"/>
          <p:nvPr/>
        </p:nvSpPr>
        <p:spPr>
          <a:xfrm>
            <a:off x="0" y="6664960"/>
            <a:ext cx="12192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Internal</a:t>
            </a:r>
            <a:endParaRPr lang="en-GB" sz="850" b="0" i="0" u="none" baseline="0" dirty="0">
              <a:solidFill>
                <a:srgbClr val="000000"/>
              </a:solidFill>
              <a:latin typeface="microsoft sans serif"/>
            </a:endParaRPr>
          </a:p>
        </p:txBody>
      </p:sp>
    </p:spTree>
    <p:extLst>
      <p:ext uri="{BB962C8B-B14F-4D97-AF65-F5344CB8AC3E}">
        <p14:creationId xmlns:p14="http://schemas.microsoft.com/office/powerpoint/2010/main" val="23319960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DF48DDD-435A-42A4-B544-566400190AB8}" type="datetime1">
              <a:rPr lang="en-US" smtClean="0"/>
              <a:t>11/23/2015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A8733E-CDE8-4B54-B697-F436F063129C}" type="slidenum">
              <a:rPr lang="en-US" smtClean="0"/>
              <a:t>‹#›</a:t>
            </a:fld>
            <a:endParaRPr lang="en-US" dirty="0"/>
          </a:p>
        </p:txBody>
      </p:sp>
    </p:spTree>
    <p:extLst>
      <p:ext uri="{BB962C8B-B14F-4D97-AF65-F5344CB8AC3E}">
        <p14:creationId xmlns:p14="http://schemas.microsoft.com/office/powerpoint/2010/main" val="20507916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C86DE8-E030-4CAF-A98A-E7716860F775}" type="datetime1">
              <a:rPr lang="en-US" smtClean="0"/>
              <a:t>11/23/2015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A8733E-CDE8-4B54-B697-F436F063129C}" type="slidenum">
              <a:rPr lang="en-US" smtClean="0"/>
              <a:t>‹#›</a:t>
            </a:fld>
            <a:endParaRPr lang="en-US" dirty="0"/>
          </a:p>
        </p:txBody>
      </p:sp>
    </p:spTree>
    <p:extLst>
      <p:ext uri="{BB962C8B-B14F-4D97-AF65-F5344CB8AC3E}">
        <p14:creationId xmlns:p14="http://schemas.microsoft.com/office/powerpoint/2010/main" val="29374337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B79B020-31A3-4F58-8508-1C2CFA986407}" type="datetime1">
              <a:rPr lang="en-US" smtClean="0"/>
              <a:t>11/23/2015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3A8733E-CDE8-4B54-B697-F436F063129C}" type="slidenum">
              <a:rPr lang="en-US" smtClean="0"/>
              <a:t>‹#›</a:t>
            </a:fld>
            <a:endParaRPr lang="en-US" dirty="0"/>
          </a:p>
        </p:txBody>
      </p:sp>
    </p:spTree>
    <p:extLst>
      <p:ext uri="{BB962C8B-B14F-4D97-AF65-F5344CB8AC3E}">
        <p14:creationId xmlns:p14="http://schemas.microsoft.com/office/powerpoint/2010/main" val="42226285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F5469D4-CE22-4581-9F0E-B1C14B4C0F6D}" type="datetime1">
              <a:rPr lang="en-US" smtClean="0"/>
              <a:t>11/23/2015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3A8733E-CDE8-4B54-B697-F436F063129C}" type="slidenum">
              <a:rPr lang="en-US" smtClean="0"/>
              <a:t>‹#›</a:t>
            </a:fld>
            <a:endParaRPr lang="en-US" dirty="0"/>
          </a:p>
        </p:txBody>
      </p:sp>
    </p:spTree>
    <p:extLst>
      <p:ext uri="{BB962C8B-B14F-4D97-AF65-F5344CB8AC3E}">
        <p14:creationId xmlns:p14="http://schemas.microsoft.com/office/powerpoint/2010/main" val="21597617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F4D2B09-D3F2-4ED1-A21F-F1A688C415C5}" type="datetime1">
              <a:rPr lang="en-US" smtClean="0"/>
              <a:t>11/23/2015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3A8733E-CDE8-4B54-B697-F436F063129C}" type="slidenum">
              <a:rPr lang="en-US" smtClean="0"/>
              <a:t>‹#›</a:t>
            </a:fld>
            <a:endParaRPr lang="en-US" dirty="0"/>
          </a:p>
        </p:txBody>
      </p:sp>
    </p:spTree>
    <p:extLst>
      <p:ext uri="{BB962C8B-B14F-4D97-AF65-F5344CB8AC3E}">
        <p14:creationId xmlns:p14="http://schemas.microsoft.com/office/powerpoint/2010/main" val="16638844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C8049E-9824-4766-9894-4AE984342166}" type="datetime1">
              <a:rPr lang="en-US" smtClean="0"/>
              <a:t>11/23/2015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3A8733E-CDE8-4B54-B697-F436F063129C}" type="slidenum">
              <a:rPr lang="en-US" smtClean="0"/>
              <a:t>‹#›</a:t>
            </a:fld>
            <a:endParaRPr lang="en-US" dirty="0"/>
          </a:p>
        </p:txBody>
      </p:sp>
    </p:spTree>
    <p:extLst>
      <p:ext uri="{BB962C8B-B14F-4D97-AF65-F5344CB8AC3E}">
        <p14:creationId xmlns:p14="http://schemas.microsoft.com/office/powerpoint/2010/main" val="34865765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BBF9A8-1FA2-4477-9861-3DF7CAEF6A2E}" type="datetime1">
              <a:rPr lang="en-US" smtClean="0"/>
              <a:t>11/23/2015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3A8733E-CDE8-4B54-B697-F436F063129C}" type="slidenum">
              <a:rPr lang="en-US" smtClean="0"/>
              <a:t>‹#›</a:t>
            </a:fld>
            <a:endParaRPr lang="en-US" dirty="0"/>
          </a:p>
        </p:txBody>
      </p:sp>
    </p:spTree>
    <p:extLst>
      <p:ext uri="{BB962C8B-B14F-4D97-AF65-F5344CB8AC3E}">
        <p14:creationId xmlns:p14="http://schemas.microsoft.com/office/powerpoint/2010/main" val="2564142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597782-EDFA-4C8C-A8AA-7AD19C7C8223}" type="datetime1">
              <a:rPr lang="en-US" smtClean="0"/>
              <a:t>11/23/2015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A8733E-CDE8-4B54-B697-F436F063129C}" type="slidenum">
              <a:rPr lang="en-US" smtClean="0"/>
              <a:t>‹#›</a:t>
            </a:fld>
            <a:endParaRPr lang="en-US" dirty="0"/>
          </a:p>
        </p:txBody>
      </p:sp>
    </p:spTree>
    <p:extLst>
      <p:ext uri="{BB962C8B-B14F-4D97-AF65-F5344CB8AC3E}">
        <p14:creationId xmlns:p14="http://schemas.microsoft.com/office/powerpoint/2010/main" val="9609888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57AEFE-B07A-45EE-BB4F-D18905DF29F7}" type="datetime1">
              <a:rPr lang="en-US" smtClean="0"/>
              <a:t>11/23/2015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3A8733E-CDE8-4B54-B697-F436F063129C}" type="slidenum">
              <a:rPr lang="en-US" smtClean="0"/>
              <a:t>‹#›</a:t>
            </a:fld>
            <a:endParaRPr lang="en-US" dirty="0"/>
          </a:p>
        </p:txBody>
      </p:sp>
    </p:spTree>
    <p:extLst>
      <p:ext uri="{BB962C8B-B14F-4D97-AF65-F5344CB8AC3E}">
        <p14:creationId xmlns:p14="http://schemas.microsoft.com/office/powerpoint/2010/main" val="4053912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AE83DFD-FB6B-43C5-AECF-22BF4B66C35F}" type="datetime1">
              <a:rPr lang="en-US" smtClean="0"/>
              <a:t>11/23/2015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A8733E-CDE8-4B54-B697-F436F063129C}" type="slidenum">
              <a:rPr lang="en-US" smtClean="0"/>
              <a:t>‹#›</a:t>
            </a:fld>
            <a:endParaRPr lang="en-US" dirty="0"/>
          </a:p>
        </p:txBody>
      </p:sp>
    </p:spTree>
    <p:extLst>
      <p:ext uri="{BB962C8B-B14F-4D97-AF65-F5344CB8AC3E}">
        <p14:creationId xmlns:p14="http://schemas.microsoft.com/office/powerpoint/2010/main" val="34650966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781E105-7A5D-44D8-8114-A13FD2573275}" type="datetime1">
              <a:rPr lang="en-US" smtClean="0"/>
              <a:t>11/23/2015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A8733E-CDE8-4B54-B697-F436F063129C}" type="slidenum">
              <a:rPr lang="en-US" smtClean="0"/>
              <a:t>‹#›</a:t>
            </a:fld>
            <a:endParaRPr lang="en-US" dirty="0"/>
          </a:p>
        </p:txBody>
      </p:sp>
    </p:spTree>
    <p:extLst>
      <p:ext uri="{BB962C8B-B14F-4D97-AF65-F5344CB8AC3E}">
        <p14:creationId xmlns:p14="http://schemas.microsoft.com/office/powerpoint/2010/main" val="2575899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E46E684-2542-40E5-B490-D6739BE27089}" type="datetime1">
              <a:rPr lang="en-US" smtClean="0"/>
              <a:t>11/23/2015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A8733E-CDE8-4B54-B697-F436F063129C}" type="slidenum">
              <a:rPr lang="en-US" smtClean="0"/>
              <a:t>‹#›</a:t>
            </a:fld>
            <a:endParaRPr lang="en-US" dirty="0"/>
          </a:p>
        </p:txBody>
      </p:sp>
    </p:spTree>
    <p:extLst>
      <p:ext uri="{BB962C8B-B14F-4D97-AF65-F5344CB8AC3E}">
        <p14:creationId xmlns:p14="http://schemas.microsoft.com/office/powerpoint/2010/main" val="1094486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80A1D8C-8D43-4004-B668-193D90CFAC7F}" type="datetime1">
              <a:rPr lang="en-US" smtClean="0"/>
              <a:t>11/23/2015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3A8733E-CDE8-4B54-B697-F436F063129C}" type="slidenum">
              <a:rPr lang="en-US" smtClean="0"/>
              <a:t>‹#›</a:t>
            </a:fld>
            <a:endParaRPr lang="en-US" dirty="0"/>
          </a:p>
        </p:txBody>
      </p:sp>
    </p:spTree>
    <p:extLst>
      <p:ext uri="{BB962C8B-B14F-4D97-AF65-F5344CB8AC3E}">
        <p14:creationId xmlns:p14="http://schemas.microsoft.com/office/powerpoint/2010/main" val="504759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324B647-8FA2-46BE-9647-F5BE9F046157}" type="datetime1">
              <a:rPr lang="en-US" smtClean="0"/>
              <a:t>11/23/2015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3A8733E-CDE8-4B54-B697-F436F063129C}" type="slidenum">
              <a:rPr lang="en-US" smtClean="0"/>
              <a:t>‹#›</a:t>
            </a:fld>
            <a:endParaRPr lang="en-US" dirty="0"/>
          </a:p>
        </p:txBody>
      </p:sp>
    </p:spTree>
    <p:extLst>
      <p:ext uri="{BB962C8B-B14F-4D97-AF65-F5344CB8AC3E}">
        <p14:creationId xmlns:p14="http://schemas.microsoft.com/office/powerpoint/2010/main" val="28256646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6F7B2F2-B194-4ED8-9FE8-C8CA3A972CFE}" type="datetime1">
              <a:rPr lang="en-US" smtClean="0"/>
              <a:t>11/23/2015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3A8733E-CDE8-4B54-B697-F436F063129C}" type="slidenum">
              <a:rPr lang="en-US" smtClean="0"/>
              <a:t>‹#›</a:t>
            </a:fld>
            <a:endParaRPr lang="en-US" dirty="0"/>
          </a:p>
        </p:txBody>
      </p:sp>
    </p:spTree>
    <p:extLst>
      <p:ext uri="{BB962C8B-B14F-4D97-AF65-F5344CB8AC3E}">
        <p14:creationId xmlns:p14="http://schemas.microsoft.com/office/powerpoint/2010/main" val="2628047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3EF472-E466-43E0-9C0B-06B655EDB4E2}" type="datetime1">
              <a:rPr lang="en-US" smtClean="0"/>
              <a:t>11/23/2015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3A8733E-CDE8-4B54-B697-F436F063129C}" type="slidenum">
              <a:rPr lang="en-US" smtClean="0"/>
              <a:t>‹#›</a:t>
            </a:fld>
            <a:endParaRPr lang="en-US" dirty="0"/>
          </a:p>
        </p:txBody>
      </p:sp>
    </p:spTree>
    <p:extLst>
      <p:ext uri="{BB962C8B-B14F-4D97-AF65-F5344CB8AC3E}">
        <p14:creationId xmlns:p14="http://schemas.microsoft.com/office/powerpoint/2010/main" val="3858927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ADAB3A-B194-46A5-B70A-F3E9A165DAEF}" type="datetime1">
              <a:rPr lang="en-US" smtClean="0"/>
              <a:t>11/23/2015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3A8733E-CDE8-4B54-B697-F436F063129C}" type="slidenum">
              <a:rPr lang="en-US" smtClean="0"/>
              <a:t>‹#›</a:t>
            </a:fld>
            <a:endParaRPr lang="en-US" dirty="0"/>
          </a:p>
        </p:txBody>
      </p:sp>
    </p:spTree>
    <p:extLst>
      <p:ext uri="{BB962C8B-B14F-4D97-AF65-F5344CB8AC3E}">
        <p14:creationId xmlns:p14="http://schemas.microsoft.com/office/powerpoint/2010/main" val="2860965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7223AB-813B-4480-B02E-CBA975B36ADA}" type="datetime1">
              <a:rPr lang="en-US" smtClean="0"/>
              <a:t>11/23/2015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3A8733E-CDE8-4B54-B697-F436F063129C}" type="slidenum">
              <a:rPr lang="en-US" smtClean="0"/>
              <a:t>‹#›</a:t>
            </a:fld>
            <a:endParaRPr lang="en-US" dirty="0"/>
          </a:p>
        </p:txBody>
      </p:sp>
    </p:spTree>
    <p:extLst>
      <p:ext uri="{BB962C8B-B14F-4D97-AF65-F5344CB8AC3E}">
        <p14:creationId xmlns:p14="http://schemas.microsoft.com/office/powerpoint/2010/main" val="4007983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49E4EE-C435-48EC-801D-98E5E8E27AD2}" type="datetime1">
              <a:rPr lang="en-US" smtClean="0"/>
              <a:t>11/23/2015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A8733E-CDE8-4B54-B697-F436F063129C}" type="slidenum">
              <a:rPr lang="en-US" smtClean="0"/>
              <a:t>‹#›</a:t>
            </a:fld>
            <a:endParaRPr lang="en-US" dirty="0"/>
          </a:p>
        </p:txBody>
      </p:sp>
      <p:sp>
        <p:nvSpPr>
          <p:cNvPr id="7" name="fl" descr="CMA Data Classification: Internal"/>
          <p:cNvSpPr txBox="1"/>
          <p:nvPr userDrawn="1"/>
        </p:nvSpPr>
        <p:spPr>
          <a:xfrm>
            <a:off x="0" y="6664960"/>
            <a:ext cx="12192000" cy="223138"/>
          </a:xfrm>
          <a:prstGeom prst="rect">
            <a:avLst/>
          </a:prstGeom>
          <a:noFill/>
        </p:spPr>
        <p:txBody>
          <a:bodyPr vert="horz" rtlCol="0">
            <a:spAutoFit/>
          </a:bodyPr>
          <a:lstStyle/>
          <a:p>
            <a:pPr algn="l"/>
            <a:r>
              <a:rPr lang="en-US" sz="850" b="0" i="0" u="none" baseline="0" smtClean="0">
                <a:solidFill>
                  <a:srgbClr val="000000"/>
                </a:solidFill>
                <a:latin typeface="microsoft sans serif"/>
              </a:rPr>
              <a:t>CMA Data Classification: Internal</a:t>
            </a:r>
            <a:endParaRPr lang="en-US" sz="850" b="0" i="0" u="none" baseline="0" dirty="0">
              <a:solidFill>
                <a:srgbClr val="000000"/>
              </a:solidFill>
              <a:latin typeface="microsoft sans serif"/>
            </a:endParaRPr>
          </a:p>
        </p:txBody>
      </p:sp>
    </p:spTree>
    <p:extLst>
      <p:ext uri="{BB962C8B-B14F-4D97-AF65-F5344CB8AC3E}">
        <p14:creationId xmlns:p14="http://schemas.microsoft.com/office/powerpoint/2010/main" val="11193124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715FDE-D4C9-485C-8730-FBE348FBC673}" type="datetime1">
              <a:rPr lang="en-US" smtClean="0"/>
              <a:t>11/23/2015</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A8733E-CDE8-4B54-B697-F436F063129C}" type="slidenum">
              <a:rPr lang="en-US" smtClean="0"/>
              <a:t>‹#›</a:t>
            </a:fld>
            <a:endParaRPr lang="en-US" dirty="0"/>
          </a:p>
        </p:txBody>
      </p:sp>
      <p:sp>
        <p:nvSpPr>
          <p:cNvPr id="7" name="fl" descr="CMA Data Classification: Internal"/>
          <p:cNvSpPr txBox="1"/>
          <p:nvPr/>
        </p:nvSpPr>
        <p:spPr>
          <a:xfrm>
            <a:off x="0" y="6664960"/>
            <a:ext cx="12192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Internal</a:t>
            </a:r>
            <a:endParaRPr lang="en-GB" sz="850" b="0" i="0" u="none" baseline="0" dirty="0">
              <a:solidFill>
                <a:srgbClr val="000000"/>
              </a:solidFill>
              <a:latin typeface="microsoft sans serif"/>
            </a:endParaRPr>
          </a:p>
        </p:txBody>
      </p:sp>
    </p:spTree>
    <p:extLst>
      <p:ext uri="{BB962C8B-B14F-4D97-AF65-F5344CB8AC3E}">
        <p14:creationId xmlns:p14="http://schemas.microsoft.com/office/powerpoint/2010/main" val="9217959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slideLayout" Target="../slideLayouts/slideLayout13.xml"/><Relationship Id="rId1" Type="http://schemas.openxmlformats.org/officeDocument/2006/relationships/themeOverride" Target="../theme/themeOverride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42162" y="1353694"/>
            <a:ext cx="7772400" cy="1804144"/>
          </a:xfrm>
        </p:spPr>
        <p:txBody>
          <a:bodyPr>
            <a:normAutofit/>
          </a:bodyPr>
          <a:lstStyle/>
          <a:p>
            <a:pPr rtl="1"/>
            <a:r>
              <a:rPr lang="ar-KW" sz="3000" b="1" dirty="0">
                <a:solidFill>
                  <a:schemeClr val="tx2"/>
                </a:solidFill>
                <a:cs typeface="mohammad bold art 1" pitchFamily="2" charset="-78"/>
              </a:rPr>
              <a:t>ورشة </a:t>
            </a:r>
            <a:r>
              <a:rPr lang="ar-KW" sz="3000" b="1" dirty="0" smtClean="0">
                <a:solidFill>
                  <a:schemeClr val="tx2"/>
                </a:solidFill>
                <a:cs typeface="mohammad bold art 1" pitchFamily="2" charset="-78"/>
              </a:rPr>
              <a:t>عمل بعنوان</a:t>
            </a:r>
            <a:br>
              <a:rPr lang="ar-KW" sz="3000" b="1" dirty="0" smtClean="0">
                <a:solidFill>
                  <a:schemeClr val="tx2"/>
                </a:solidFill>
                <a:cs typeface="mohammad bold art 1" pitchFamily="2" charset="-78"/>
              </a:rPr>
            </a:br>
            <a:r>
              <a:rPr lang="ar-KW" sz="3000" b="1" dirty="0" smtClean="0">
                <a:solidFill>
                  <a:schemeClr val="tx2"/>
                </a:solidFill>
                <a:cs typeface="mohammad bold art 1" pitchFamily="2" charset="-78"/>
              </a:rPr>
              <a:t>إنفاذ </a:t>
            </a:r>
            <a:r>
              <a:rPr lang="ar-KW" sz="3000" b="1" dirty="0">
                <a:solidFill>
                  <a:schemeClr val="tx2"/>
                </a:solidFill>
                <a:cs typeface="mohammad bold art 1" pitchFamily="2" charset="-78"/>
              </a:rPr>
              <a:t>قانون هيئة أسواق المال </a:t>
            </a:r>
            <a:br>
              <a:rPr lang="ar-KW" sz="3000" b="1" dirty="0">
                <a:solidFill>
                  <a:schemeClr val="tx2"/>
                </a:solidFill>
                <a:cs typeface="mohammad bold art 1" pitchFamily="2" charset="-78"/>
              </a:rPr>
            </a:br>
            <a:r>
              <a:rPr lang="ar-KW" sz="3000" b="1" dirty="0">
                <a:solidFill>
                  <a:schemeClr val="tx2"/>
                </a:solidFill>
                <a:cs typeface="mohammad bold art 1" pitchFamily="2" charset="-78"/>
              </a:rPr>
              <a:t>(الكتاب الثالث من اللائحة التنفيذية للقانون </a:t>
            </a:r>
            <a:r>
              <a:rPr lang="ar-KW" sz="3000" b="1" dirty="0" smtClean="0">
                <a:solidFill>
                  <a:schemeClr val="tx2"/>
                </a:solidFill>
                <a:cs typeface="mohammad bold art 1" pitchFamily="2" charset="-78"/>
              </a:rPr>
              <a:t/>
            </a:r>
            <a:br>
              <a:rPr lang="ar-KW" sz="3000" b="1" dirty="0" smtClean="0">
                <a:solidFill>
                  <a:schemeClr val="tx2"/>
                </a:solidFill>
                <a:cs typeface="mohammad bold art 1" pitchFamily="2" charset="-78"/>
              </a:rPr>
            </a:br>
            <a:r>
              <a:rPr lang="ar-KW" sz="3000" b="1" dirty="0" smtClean="0">
                <a:solidFill>
                  <a:schemeClr val="tx2"/>
                </a:solidFill>
                <a:cs typeface="mohammad bold art 1" pitchFamily="2" charset="-78"/>
              </a:rPr>
              <a:t>رقم </a:t>
            </a:r>
            <a:r>
              <a:rPr lang="ar-KW" sz="3000" b="1" dirty="0">
                <a:solidFill>
                  <a:schemeClr val="tx2"/>
                </a:solidFill>
                <a:cs typeface="mohammad bold art 1" pitchFamily="2" charset="-78"/>
              </a:rPr>
              <a:t>7 لسنة 2010 وتعديلاته)</a:t>
            </a:r>
            <a:endParaRPr lang="en-GB" sz="3000" b="1" dirty="0">
              <a:solidFill>
                <a:schemeClr val="tx2"/>
              </a:solidFill>
              <a:cs typeface="mohammad bold art 1" pitchFamily="2" charset="-78"/>
            </a:endParaRPr>
          </a:p>
        </p:txBody>
      </p:sp>
      <p:sp>
        <p:nvSpPr>
          <p:cNvPr id="3" name="Subtitle 2"/>
          <p:cNvSpPr>
            <a:spLocks noGrp="1"/>
          </p:cNvSpPr>
          <p:nvPr>
            <p:ph type="subTitle" idx="1"/>
          </p:nvPr>
        </p:nvSpPr>
        <p:spPr>
          <a:xfrm>
            <a:off x="5083200" y="3157838"/>
            <a:ext cx="2890322" cy="1177056"/>
          </a:xfrm>
        </p:spPr>
        <p:txBody>
          <a:bodyPr>
            <a:normAutofit fontScale="62500" lnSpcReduction="20000"/>
          </a:bodyPr>
          <a:lstStyle/>
          <a:p>
            <a:pPr rtl="1">
              <a:lnSpc>
                <a:spcPct val="120000"/>
              </a:lnSpc>
              <a:spcBef>
                <a:spcPct val="0"/>
              </a:spcBef>
            </a:pPr>
            <a:endParaRPr lang="ar-KW" sz="1500" b="1" dirty="0" smtClean="0">
              <a:solidFill>
                <a:srgbClr val="8C8A26"/>
              </a:solidFill>
              <a:latin typeface="+mj-lt"/>
              <a:ea typeface="+mj-ea"/>
              <a:cs typeface="mohammad bold art 1" pitchFamily="2" charset="-78"/>
            </a:endParaRPr>
          </a:p>
          <a:p>
            <a:pPr rtl="1">
              <a:lnSpc>
                <a:spcPct val="120000"/>
              </a:lnSpc>
              <a:spcBef>
                <a:spcPct val="0"/>
              </a:spcBef>
            </a:pPr>
            <a:r>
              <a:rPr lang="ar-KW" sz="3000" b="1" dirty="0">
                <a:solidFill>
                  <a:schemeClr val="tx2"/>
                </a:solidFill>
                <a:latin typeface="+mj-lt"/>
                <a:ea typeface="+mj-ea"/>
                <a:cs typeface="mohammad bold art 1" pitchFamily="2" charset="-78"/>
              </a:rPr>
              <a:t>د. إبراهيم يعقوب الثويني</a:t>
            </a:r>
          </a:p>
          <a:p>
            <a:pPr rtl="1">
              <a:lnSpc>
                <a:spcPct val="120000"/>
              </a:lnSpc>
              <a:spcBef>
                <a:spcPct val="0"/>
              </a:spcBef>
            </a:pPr>
            <a:r>
              <a:rPr lang="ar-KW" sz="3000" b="1" dirty="0">
                <a:solidFill>
                  <a:schemeClr val="tx2"/>
                </a:solidFill>
                <a:latin typeface="+mj-lt"/>
                <a:ea typeface="+mj-ea"/>
                <a:cs typeface="mohammad bold art 1" pitchFamily="2" charset="-78"/>
              </a:rPr>
              <a:t>مدير إدارة التحقيق</a:t>
            </a:r>
          </a:p>
          <a:p>
            <a:pPr rtl="1">
              <a:lnSpc>
                <a:spcPct val="120000"/>
              </a:lnSpc>
              <a:spcBef>
                <a:spcPct val="0"/>
              </a:spcBef>
            </a:pPr>
            <a:r>
              <a:rPr lang="ar-KW" sz="3000" b="1" dirty="0">
                <a:solidFill>
                  <a:schemeClr val="tx2"/>
                </a:solidFill>
                <a:latin typeface="+mj-lt"/>
                <a:ea typeface="+mj-ea"/>
                <a:cs typeface="mohammad bold art 1" pitchFamily="2" charset="-78"/>
              </a:rPr>
              <a:t>قطاع الشؤون القانونية </a:t>
            </a:r>
          </a:p>
          <a:p>
            <a:pPr>
              <a:lnSpc>
                <a:spcPct val="120000"/>
              </a:lnSpc>
            </a:pPr>
            <a:endParaRPr lang="ar-KW" sz="1800" b="1" dirty="0">
              <a:solidFill>
                <a:srgbClr val="0070C0"/>
              </a:solidFill>
              <a:cs typeface="mohammad bold art 1" pitchFamily="2" charset="-78"/>
            </a:endParaRPr>
          </a:p>
        </p:txBody>
      </p:sp>
      <p:pic>
        <p:nvPicPr>
          <p:cNvPr id="6" name="Picture 5" descr="Picture 3.png"/>
          <p:cNvPicPr>
            <a:picLocks noChangeAspect="1"/>
          </p:cNvPicPr>
          <p:nvPr/>
        </p:nvPicPr>
        <p:blipFill rotWithShape="1">
          <a:blip r:embed="rId3" cstate="print"/>
          <a:srcRect r="75690"/>
          <a:stretch/>
        </p:blipFill>
        <p:spPr>
          <a:xfrm>
            <a:off x="-226929" y="156220"/>
            <a:ext cx="2222937" cy="6858000"/>
          </a:xfrm>
          <a:prstGeom prst="rect">
            <a:avLst/>
          </a:prstGeom>
          <a:ln w="28575">
            <a:noFill/>
          </a:ln>
        </p:spPr>
      </p:pic>
      <p:sp>
        <p:nvSpPr>
          <p:cNvPr id="4" name="Slide Number Placeholder 3"/>
          <p:cNvSpPr>
            <a:spLocks noGrp="1"/>
          </p:cNvSpPr>
          <p:nvPr>
            <p:ph type="sldNum" sz="quarter" idx="12"/>
          </p:nvPr>
        </p:nvSpPr>
        <p:spPr/>
        <p:txBody>
          <a:bodyPr/>
          <a:lstStyle/>
          <a:p>
            <a:fld id="{B3A8733E-CDE8-4B54-B697-F436F063129C}" type="slidenum">
              <a:rPr lang="en-US" smtClean="0"/>
              <a:t>1</a:t>
            </a:fld>
            <a:endParaRPr lang="en-US" dirty="0"/>
          </a:p>
        </p:txBody>
      </p:sp>
      <p:sp>
        <p:nvSpPr>
          <p:cNvPr id="7" name="Title 1"/>
          <p:cNvSpPr txBox="1">
            <a:spLocks/>
          </p:cNvSpPr>
          <p:nvPr/>
        </p:nvSpPr>
        <p:spPr>
          <a:xfrm>
            <a:off x="5562590" y="4698855"/>
            <a:ext cx="1931542" cy="289912"/>
          </a:xfrm>
          <a:prstGeom prst="rect">
            <a:avLst/>
          </a:prstGeom>
        </p:spPr>
        <p:txBody>
          <a:bodyPr vert="horz" lIns="91440" tIns="45720" rIns="91440" bIns="45720" rtlCol="0" anchor="b">
            <a:normAutofit fontScale="8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rtl="1"/>
            <a:r>
              <a:rPr lang="ar-KW" sz="2100" b="1" dirty="0" smtClean="0">
                <a:solidFill>
                  <a:schemeClr val="tx2"/>
                </a:solidFill>
                <a:cs typeface="mohammad bold art 1" pitchFamily="2" charset="-78"/>
              </a:rPr>
              <a:t>22 </a:t>
            </a:r>
            <a:r>
              <a:rPr lang="ar-KW" sz="2100" b="1" dirty="0">
                <a:solidFill>
                  <a:schemeClr val="tx2"/>
                </a:solidFill>
                <a:cs typeface="mohammad bold art 1" pitchFamily="2" charset="-78"/>
              </a:rPr>
              <a:t>نوفمبر 2015</a:t>
            </a:r>
            <a:endParaRPr lang="en-GB" sz="2100" b="1" dirty="0">
              <a:solidFill>
                <a:schemeClr val="tx2"/>
              </a:solidFill>
              <a:cs typeface="mohammad bold art 1" pitchFamily="2" charset="-78"/>
            </a:endParaRPr>
          </a:p>
        </p:txBody>
      </p:sp>
    </p:spTree>
    <p:extLst>
      <p:ext uri="{BB962C8B-B14F-4D97-AF65-F5344CB8AC3E}">
        <p14:creationId xmlns:p14="http://schemas.microsoft.com/office/powerpoint/2010/main" val="41102274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74943" y="278562"/>
            <a:ext cx="4802392" cy="613821"/>
          </a:xfrm>
        </p:spPr>
        <p:txBody>
          <a:bodyPr>
            <a:normAutofit/>
          </a:bodyPr>
          <a:lstStyle/>
          <a:p>
            <a:pPr algn="r" rtl="1"/>
            <a:r>
              <a:rPr lang="ar-SA" sz="3000" dirty="0">
                <a:solidFill>
                  <a:srgbClr val="002060"/>
                </a:solidFill>
                <a:cs typeface="mohammad bold art 1" pitchFamily="2" charset="-78"/>
              </a:rPr>
              <a:t>صلاحيات مأمور الضبط القضائي</a:t>
            </a:r>
            <a:endParaRPr lang="en-US" sz="3000" dirty="0">
              <a:solidFill>
                <a:srgbClr val="002060"/>
              </a:solidFill>
              <a:cs typeface="mohammad bold art 1" pitchFamily="2" charset="-78"/>
            </a:endParaRPr>
          </a:p>
        </p:txBody>
      </p:sp>
      <p:sp>
        <p:nvSpPr>
          <p:cNvPr id="3" name="Content Placeholder 2"/>
          <p:cNvSpPr>
            <a:spLocks noGrp="1"/>
          </p:cNvSpPr>
          <p:nvPr>
            <p:ph idx="1"/>
          </p:nvPr>
        </p:nvSpPr>
        <p:spPr>
          <a:xfrm>
            <a:off x="806116" y="1221455"/>
            <a:ext cx="9979559" cy="3616231"/>
          </a:xfrm>
        </p:spPr>
        <p:txBody>
          <a:bodyPr>
            <a:normAutofit lnSpcReduction="10000"/>
          </a:bodyPr>
          <a:lstStyle/>
          <a:p>
            <a:pPr marL="0" indent="0" algn="justLow" rtl="1">
              <a:buNone/>
            </a:pPr>
            <a:r>
              <a:rPr lang="ar-KW" sz="2000" dirty="0">
                <a:solidFill>
                  <a:srgbClr val="002060"/>
                </a:solidFill>
                <a:cs typeface="mohammad bold art 1" pitchFamily="2" charset="-78"/>
              </a:rPr>
              <a:t>1</a:t>
            </a:r>
            <a:r>
              <a:rPr lang="ar-KW" sz="2000" dirty="0" smtClean="0">
                <a:solidFill>
                  <a:srgbClr val="002060"/>
                </a:solidFill>
                <a:cs typeface="mohammad bold art 1" pitchFamily="2" charset="-78"/>
              </a:rPr>
              <a:t>- إجراء التفتيش الدوري الميداني، حيث أن كل ضابط قضائي مفتش وليس العكس (يتمتع بذات صلاحيات المفتش).</a:t>
            </a:r>
          </a:p>
          <a:p>
            <a:pPr marL="0" indent="0" algn="justLow" rtl="1">
              <a:buNone/>
            </a:pPr>
            <a:r>
              <a:rPr lang="ar-KW" sz="2000" dirty="0" smtClean="0">
                <a:solidFill>
                  <a:srgbClr val="002060"/>
                </a:solidFill>
                <a:cs typeface="mohammad bold art 1" pitchFamily="2" charset="-78"/>
              </a:rPr>
              <a:t>2- </a:t>
            </a:r>
            <a:r>
              <a:rPr lang="ar-SA" sz="2000" dirty="0" smtClean="0">
                <a:solidFill>
                  <a:srgbClr val="002060"/>
                </a:solidFill>
                <a:cs typeface="mohammad bold art 1" pitchFamily="2" charset="-78"/>
              </a:rPr>
              <a:t>تلقي </a:t>
            </a:r>
            <a:r>
              <a:rPr lang="ar-SA" sz="2000" dirty="0">
                <a:solidFill>
                  <a:srgbClr val="002060"/>
                </a:solidFill>
                <a:cs typeface="mohammad bold art 1" pitchFamily="2" charset="-78"/>
              </a:rPr>
              <a:t>البلاغات والشكاوى من الأشخاص والشركات، سواءً كانت مكتوبة أو شفهية، والتأكد من صحتها، والتحري عن الجرائم التي تقع بالمخالفة لأحكام </a:t>
            </a:r>
            <a:r>
              <a:rPr lang="ar-SA" sz="2000" dirty="0" smtClean="0">
                <a:solidFill>
                  <a:srgbClr val="002060"/>
                </a:solidFill>
                <a:cs typeface="mohammad bold art 1" pitchFamily="2" charset="-78"/>
              </a:rPr>
              <a:t>القانون</a:t>
            </a:r>
            <a:r>
              <a:rPr lang="ar-KW" sz="2000" dirty="0" smtClean="0">
                <a:solidFill>
                  <a:srgbClr val="002060"/>
                </a:solidFill>
                <a:cs typeface="mohammad bold art 1" pitchFamily="2" charset="-78"/>
              </a:rPr>
              <a:t>،</a:t>
            </a:r>
            <a:r>
              <a:rPr lang="ar-SA" sz="2000" dirty="0">
                <a:solidFill>
                  <a:srgbClr val="002060"/>
                </a:solidFill>
                <a:cs typeface="mohammad bold art 1" pitchFamily="2" charset="-78"/>
              </a:rPr>
              <a:t> ويستوي في هذا الأمر أن تكون البلاغات معلومة المصدر أو من شخص غير معلوم-وجمع الأدلة، والقرائن التي تفيد في إثبات الجرائم</a:t>
            </a:r>
            <a:r>
              <a:rPr lang="ar-KW" sz="2000" dirty="0" smtClean="0">
                <a:solidFill>
                  <a:srgbClr val="002060"/>
                </a:solidFill>
                <a:cs typeface="mohammad bold art 1" pitchFamily="2" charset="-78"/>
              </a:rPr>
              <a:t>.</a:t>
            </a:r>
          </a:p>
          <a:p>
            <a:pPr marL="0" indent="0" algn="justLow" rtl="1">
              <a:buNone/>
            </a:pPr>
            <a:r>
              <a:rPr lang="ar-KW" sz="2000" dirty="0" smtClean="0">
                <a:solidFill>
                  <a:srgbClr val="002060"/>
                </a:solidFill>
                <a:cs typeface="mohammad bold art 1" pitchFamily="2" charset="-78"/>
              </a:rPr>
              <a:t>3-</a:t>
            </a:r>
            <a:r>
              <a:rPr lang="ar-SA" sz="2000" dirty="0" smtClean="0">
                <a:solidFill>
                  <a:srgbClr val="002060"/>
                </a:solidFill>
                <a:cs typeface="mohammad bold art 1" pitchFamily="2" charset="-78"/>
              </a:rPr>
              <a:t> </a:t>
            </a:r>
            <a:r>
              <a:rPr lang="ar-SA" sz="2000" dirty="0">
                <a:solidFill>
                  <a:srgbClr val="002060"/>
                </a:solidFill>
                <a:cs typeface="mohammad bold art 1" pitchFamily="2" charset="-78"/>
              </a:rPr>
              <a:t>الانتقال إلى المكان موضوع البلاغ والقيام بأعمال التفتيش، للكشف والتأكد من وقوع الجريمة من </a:t>
            </a:r>
            <a:r>
              <a:rPr lang="ar-SA" sz="2000" dirty="0" smtClean="0">
                <a:solidFill>
                  <a:srgbClr val="002060"/>
                </a:solidFill>
                <a:cs typeface="mohammad bold art 1" pitchFamily="2" charset="-78"/>
              </a:rPr>
              <a:t>عدمه</a:t>
            </a:r>
            <a:r>
              <a:rPr lang="ar-KW" sz="2000" dirty="0" smtClean="0">
                <a:solidFill>
                  <a:srgbClr val="002060"/>
                </a:solidFill>
                <a:cs typeface="mohammad bold art 1" pitchFamily="2" charset="-78"/>
              </a:rPr>
              <a:t>.</a:t>
            </a:r>
          </a:p>
          <a:p>
            <a:pPr marL="0" indent="0" algn="justLow" rtl="1">
              <a:buNone/>
            </a:pPr>
            <a:r>
              <a:rPr lang="ar-SA" sz="2000" dirty="0" smtClean="0">
                <a:solidFill>
                  <a:srgbClr val="002060"/>
                </a:solidFill>
                <a:cs typeface="mohammad bold art 1" pitchFamily="2" charset="-78"/>
              </a:rPr>
              <a:t>4. </a:t>
            </a:r>
            <a:r>
              <a:rPr lang="ar-SA" sz="2000" dirty="0">
                <a:solidFill>
                  <a:srgbClr val="002060"/>
                </a:solidFill>
                <a:cs typeface="mohammad bold art 1" pitchFamily="2" charset="-78"/>
              </a:rPr>
              <a:t>طلب الحصول على كافة المعلومات التي يراها لازمة لعمله، والاطلاع على </a:t>
            </a:r>
            <a:r>
              <a:rPr lang="ar-KW" sz="2000" dirty="0" smtClean="0">
                <a:solidFill>
                  <a:srgbClr val="002060"/>
                </a:solidFill>
                <a:cs typeface="mohammad bold art 1" pitchFamily="2" charset="-78"/>
              </a:rPr>
              <a:t>التراخيص و</a:t>
            </a:r>
            <a:r>
              <a:rPr lang="ar-SA" sz="2000" dirty="0" smtClean="0">
                <a:solidFill>
                  <a:srgbClr val="002060"/>
                </a:solidFill>
                <a:cs typeface="mohammad bold art 1" pitchFamily="2" charset="-78"/>
              </a:rPr>
              <a:t>السجلات</a:t>
            </a:r>
            <a:r>
              <a:rPr lang="ar-SA" sz="2000" dirty="0">
                <a:solidFill>
                  <a:srgbClr val="002060"/>
                </a:solidFill>
                <a:cs typeface="mohammad bold art 1" pitchFamily="2" charset="-78"/>
              </a:rPr>
              <a:t>، والدفاتر، والمستندات، والبيانات، وله الحق في استدعاء الشهود، وإثبات بياناتهم، وصفاتهم، وسماع أقوالهم؛ والاستعانة بالخبراء لإبداء الرأي الفني في المسائل </a:t>
            </a:r>
            <a:r>
              <a:rPr lang="ar-SA" sz="2000" dirty="0" smtClean="0">
                <a:solidFill>
                  <a:srgbClr val="002060"/>
                </a:solidFill>
                <a:cs typeface="mohammad bold art 1" pitchFamily="2" charset="-78"/>
              </a:rPr>
              <a:t>الفنية.</a:t>
            </a:r>
            <a:endParaRPr lang="ar-KW" sz="2000" dirty="0" smtClean="0">
              <a:solidFill>
                <a:srgbClr val="002060"/>
              </a:solidFill>
              <a:cs typeface="mohammad bold art 1" pitchFamily="2" charset="-78"/>
            </a:endParaRPr>
          </a:p>
          <a:p>
            <a:pPr marL="0" indent="0" algn="justLow" rtl="1">
              <a:buNone/>
            </a:pPr>
            <a:r>
              <a:rPr lang="ar-SA" sz="2000" dirty="0" smtClean="0">
                <a:solidFill>
                  <a:srgbClr val="002060"/>
                </a:solidFill>
                <a:cs typeface="mohammad bold art 1" pitchFamily="2" charset="-78"/>
              </a:rPr>
              <a:t>5</a:t>
            </a:r>
            <a:r>
              <a:rPr lang="ar-SA" sz="2000" dirty="0">
                <a:solidFill>
                  <a:srgbClr val="002060"/>
                </a:solidFill>
                <a:cs typeface="mohammad bold art 1" pitchFamily="2" charset="-78"/>
              </a:rPr>
              <a:t>. حجز المستندات والتحفظ على الأوراق التي يراها دليلاً على ارتكاب الجهة الخاضعة للتفتيش لأحد الجرائم</a:t>
            </a:r>
            <a:r>
              <a:rPr lang="ar-SA" sz="2000" dirty="0" smtClean="0">
                <a:solidFill>
                  <a:srgbClr val="002060"/>
                </a:solidFill>
                <a:cs typeface="mohammad bold art 1" pitchFamily="2" charset="-78"/>
              </a:rPr>
              <a:t>.</a:t>
            </a:r>
            <a:endParaRPr lang="en-US" sz="2000" dirty="0">
              <a:solidFill>
                <a:srgbClr val="002060"/>
              </a:solidFill>
              <a:cs typeface="mohammad bold art 1" pitchFamily="2" charset="-78"/>
            </a:endParaRPr>
          </a:p>
        </p:txBody>
      </p:sp>
      <p:sp>
        <p:nvSpPr>
          <p:cNvPr id="6" name="Slide Number Placeholder 5"/>
          <p:cNvSpPr>
            <a:spLocks noGrp="1"/>
          </p:cNvSpPr>
          <p:nvPr>
            <p:ph type="sldNum" sz="quarter" idx="12"/>
          </p:nvPr>
        </p:nvSpPr>
        <p:spPr/>
        <p:txBody>
          <a:bodyPr/>
          <a:lstStyle/>
          <a:p>
            <a:fld id="{B3A8733E-CDE8-4B54-B697-F436F063129C}" type="slidenum">
              <a:rPr lang="en-US" smtClean="0">
                <a:solidFill>
                  <a:schemeClr val="tx2"/>
                </a:solidFill>
              </a:rPr>
              <a:t>10</a:t>
            </a:fld>
            <a:endParaRPr lang="en-US" dirty="0">
              <a:solidFill>
                <a:schemeClr val="tx2"/>
              </a:solidFill>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751" y="117503"/>
            <a:ext cx="3170956" cy="914400"/>
          </a:xfrm>
          <a:prstGeom prst="rect">
            <a:avLst/>
          </a:prstGeom>
        </p:spPr>
      </p:pic>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13569" y="6317575"/>
            <a:ext cx="9063766" cy="775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1" name="Straight Connector 10"/>
          <p:cNvCxnSpPr/>
          <p:nvPr/>
        </p:nvCxnSpPr>
        <p:spPr>
          <a:xfrm>
            <a:off x="5906823" y="911824"/>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96925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27977" y="251931"/>
            <a:ext cx="4049358" cy="709436"/>
          </a:xfrm>
        </p:spPr>
        <p:txBody>
          <a:bodyPr>
            <a:normAutofit/>
          </a:bodyPr>
          <a:lstStyle/>
          <a:p>
            <a:pPr algn="r" rtl="1"/>
            <a:r>
              <a:rPr lang="ar-SA" sz="3000" dirty="0">
                <a:solidFill>
                  <a:srgbClr val="002060"/>
                </a:solidFill>
                <a:cs typeface="mohammad bold art 1" pitchFamily="2" charset="-78"/>
              </a:rPr>
              <a:t>إعاقة الضبطية القضائية</a:t>
            </a:r>
            <a:endParaRPr lang="en-US" sz="3000" dirty="0">
              <a:solidFill>
                <a:srgbClr val="002060"/>
              </a:solidFill>
              <a:cs typeface="mohammad bold art 1" pitchFamily="2" charset="-78"/>
            </a:endParaRPr>
          </a:p>
        </p:txBody>
      </p:sp>
      <p:sp>
        <p:nvSpPr>
          <p:cNvPr id="3" name="Content Placeholder 2"/>
          <p:cNvSpPr>
            <a:spLocks noGrp="1"/>
          </p:cNvSpPr>
          <p:nvPr>
            <p:ph idx="1"/>
          </p:nvPr>
        </p:nvSpPr>
        <p:spPr>
          <a:xfrm>
            <a:off x="857923" y="1255142"/>
            <a:ext cx="10321962" cy="924130"/>
          </a:xfrm>
        </p:spPr>
        <p:txBody>
          <a:bodyPr>
            <a:normAutofit/>
          </a:bodyPr>
          <a:lstStyle/>
          <a:p>
            <a:pPr marL="0" indent="0" algn="justLow" rtl="1">
              <a:buNone/>
            </a:pPr>
            <a:r>
              <a:rPr lang="ar-KW" sz="2000" dirty="0" smtClean="0">
                <a:solidFill>
                  <a:srgbClr val="002060"/>
                </a:solidFill>
                <a:cs typeface="mohammad bold art 1" pitchFamily="2" charset="-78"/>
              </a:rPr>
              <a:t>- </a:t>
            </a:r>
            <a:r>
              <a:rPr lang="ar-SA" sz="2000" dirty="0" smtClean="0">
                <a:solidFill>
                  <a:srgbClr val="002060"/>
                </a:solidFill>
                <a:cs typeface="mohammad bold art 1" pitchFamily="2" charset="-78"/>
              </a:rPr>
              <a:t>لا </a:t>
            </a:r>
            <a:r>
              <a:rPr lang="ar-SA" sz="2000" dirty="0">
                <a:solidFill>
                  <a:srgbClr val="002060"/>
                </a:solidFill>
                <a:cs typeface="mohammad bold art 1" pitchFamily="2" charset="-78"/>
              </a:rPr>
              <a:t>يجوز </a:t>
            </a:r>
            <a:r>
              <a:rPr lang="ar-SA" sz="2000" dirty="0" smtClean="0">
                <a:solidFill>
                  <a:srgbClr val="002060"/>
                </a:solidFill>
                <a:cs typeface="mohammad bold art 1" pitchFamily="2" charset="-78"/>
              </a:rPr>
              <a:t>لأي</a:t>
            </a:r>
            <a:r>
              <a:rPr lang="ar-KW" sz="2000" dirty="0">
                <a:solidFill>
                  <a:srgbClr val="002060"/>
                </a:solidFill>
                <a:cs typeface="mohammad bold art 1" pitchFamily="2" charset="-78"/>
              </a:rPr>
              <a:t> </a:t>
            </a:r>
            <a:r>
              <a:rPr lang="ar-SA" sz="2000" dirty="0" smtClean="0">
                <a:solidFill>
                  <a:srgbClr val="002060"/>
                </a:solidFill>
                <a:cs typeface="mohammad bold art 1" pitchFamily="2" charset="-78"/>
              </a:rPr>
              <a:t>شخص </a:t>
            </a:r>
            <a:r>
              <a:rPr lang="ar-SA" sz="2000" dirty="0">
                <a:solidFill>
                  <a:srgbClr val="002060"/>
                </a:solidFill>
                <a:cs typeface="mohammad bold art 1" pitchFamily="2" charset="-78"/>
              </a:rPr>
              <a:t>الامتناع عن تقديم المستندات أو المعلومات التي يطلبها مأمور الضبط </a:t>
            </a:r>
            <a:r>
              <a:rPr lang="ar-SA" sz="2000" dirty="0" smtClean="0">
                <a:solidFill>
                  <a:srgbClr val="002060"/>
                </a:solidFill>
                <a:cs typeface="mohammad bold art 1" pitchFamily="2" charset="-78"/>
              </a:rPr>
              <a:t>القضائي</a:t>
            </a:r>
            <a:r>
              <a:rPr lang="ar-KW" sz="2000" dirty="0" smtClean="0">
                <a:solidFill>
                  <a:srgbClr val="002060"/>
                </a:solidFill>
                <a:cs typeface="mohammad bold art 1" pitchFamily="2" charset="-78"/>
              </a:rPr>
              <a:t> للقيام بأعماله،</a:t>
            </a:r>
            <a:r>
              <a:rPr lang="ar-SA" sz="2000" dirty="0" smtClean="0">
                <a:solidFill>
                  <a:srgbClr val="002060"/>
                </a:solidFill>
                <a:cs typeface="mohammad bold art 1" pitchFamily="2" charset="-78"/>
              </a:rPr>
              <a:t> </a:t>
            </a:r>
            <a:r>
              <a:rPr lang="ar-SA" sz="2000" dirty="0">
                <a:solidFill>
                  <a:srgbClr val="002060"/>
                </a:solidFill>
                <a:cs typeface="mohammad bold art 1" pitchFamily="2" charset="-78"/>
              </a:rPr>
              <a:t>بحجة سريتها، أو </a:t>
            </a:r>
            <a:r>
              <a:rPr lang="ar-KW" sz="2000" dirty="0">
                <a:solidFill>
                  <a:srgbClr val="002060"/>
                </a:solidFill>
                <a:cs typeface="mohammad bold art 1" pitchFamily="2" charset="-78"/>
              </a:rPr>
              <a:t>ب</a:t>
            </a:r>
            <a:r>
              <a:rPr lang="ar-KW" sz="2000" dirty="0" smtClean="0">
                <a:solidFill>
                  <a:srgbClr val="002060"/>
                </a:solidFill>
                <a:cs typeface="mohammad bold art 1" pitchFamily="2" charset="-78"/>
              </a:rPr>
              <a:t>حجة </a:t>
            </a:r>
            <a:r>
              <a:rPr lang="ar-SA" sz="2000" dirty="0" smtClean="0">
                <a:solidFill>
                  <a:srgbClr val="002060"/>
                </a:solidFill>
                <a:cs typeface="mohammad bold art 1" pitchFamily="2" charset="-78"/>
              </a:rPr>
              <a:t>وجود </a:t>
            </a:r>
            <a:r>
              <a:rPr lang="ar-SA" sz="2000" dirty="0">
                <a:solidFill>
                  <a:srgbClr val="002060"/>
                </a:solidFill>
                <a:cs typeface="mohammad bold art 1" pitchFamily="2" charset="-78"/>
              </a:rPr>
              <a:t>أوامر من مرؤوسيه بالامتناع عن </a:t>
            </a:r>
            <a:r>
              <a:rPr lang="ar-SA" sz="2000" dirty="0" smtClean="0">
                <a:solidFill>
                  <a:srgbClr val="002060"/>
                </a:solidFill>
                <a:cs typeface="mohammad bold art 1" pitchFamily="2" charset="-78"/>
              </a:rPr>
              <a:t>تقديمها</a:t>
            </a:r>
            <a:r>
              <a:rPr lang="ar-KW" sz="2000" dirty="0" smtClean="0">
                <a:solidFill>
                  <a:srgbClr val="002060"/>
                </a:solidFill>
                <a:cs typeface="mohammad bold art 1" pitchFamily="2" charset="-78"/>
              </a:rPr>
              <a:t> ويجب على المسئولين في تلك الجهات التعاون التام مع مأمور الضبط القضائي.</a:t>
            </a:r>
            <a:endParaRPr lang="en-US" sz="2000" dirty="0">
              <a:solidFill>
                <a:srgbClr val="002060"/>
              </a:solidFill>
              <a:cs typeface="mohammad bold art 1" pitchFamily="2" charset="-78"/>
            </a:endParaRPr>
          </a:p>
        </p:txBody>
      </p:sp>
      <p:sp>
        <p:nvSpPr>
          <p:cNvPr id="4" name="Content Placeholder 2"/>
          <p:cNvSpPr txBox="1">
            <a:spLocks/>
          </p:cNvSpPr>
          <p:nvPr/>
        </p:nvSpPr>
        <p:spPr>
          <a:xfrm>
            <a:off x="912607" y="2244576"/>
            <a:ext cx="10267278" cy="153690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Low" rtl="1">
              <a:buNone/>
            </a:pPr>
            <a:r>
              <a:rPr lang="ar-KW" sz="2000" dirty="0" smtClean="0">
                <a:solidFill>
                  <a:srgbClr val="002060"/>
                </a:solidFill>
                <a:cs typeface="mohammad bold art 1" pitchFamily="2" charset="-78"/>
              </a:rPr>
              <a:t>- كما لا</a:t>
            </a:r>
            <a:r>
              <a:rPr lang="ar-SA" sz="2000" dirty="0" smtClean="0">
                <a:solidFill>
                  <a:srgbClr val="002060"/>
                </a:solidFill>
                <a:cs typeface="mohammad bold art 1" pitchFamily="2" charset="-78"/>
              </a:rPr>
              <a:t>يجوز </a:t>
            </a:r>
            <a:r>
              <a:rPr lang="ar-SA" sz="2000" dirty="0">
                <a:solidFill>
                  <a:srgbClr val="002060"/>
                </a:solidFill>
                <a:cs typeface="mohammad bold art 1" pitchFamily="2" charset="-78"/>
              </a:rPr>
              <a:t>لأي شخص أن يقوم، أو يحرض، أو يساعد على سلوك يؤدي إلى منع مأمور الضبط القضائي من ممارسة صلاحياته، سواء كان ذلك بإتلاف مستندات أو الامتناع عن تقديمها، أو الإدلاء بمعلومات كاذبة أو مضللة، أو الامتناع عن تقديم أي مساعدة في وسعه تقديمها لمـأمور الضبط </a:t>
            </a:r>
            <a:r>
              <a:rPr lang="ar-SA" sz="2000" dirty="0" smtClean="0">
                <a:solidFill>
                  <a:srgbClr val="002060"/>
                </a:solidFill>
                <a:cs typeface="mohammad bold art 1" pitchFamily="2" charset="-78"/>
              </a:rPr>
              <a:t>القضائي</a:t>
            </a:r>
            <a:r>
              <a:rPr lang="ar-KW" sz="2000" dirty="0" smtClean="0">
                <a:solidFill>
                  <a:srgbClr val="002060"/>
                </a:solidFill>
                <a:cs typeface="mohammad bold art 1" pitchFamily="2" charset="-78"/>
              </a:rPr>
              <a:t>، وإلا كان على مأمور الضبط القضائي تحرير محضر رسمي بالوقائع وباسم مرتكب فعل الإعاقة وصفته وإحالته للنائب العام تنفيذاً لأحكام المادة (</a:t>
            </a:r>
            <a:r>
              <a:rPr lang="ar-KW" sz="2000" b="1" dirty="0" smtClean="0">
                <a:solidFill>
                  <a:srgbClr val="002060"/>
                </a:solidFill>
                <a:cs typeface="mohammad bold art 1" pitchFamily="2" charset="-78"/>
              </a:rPr>
              <a:t>127</a:t>
            </a:r>
            <a:r>
              <a:rPr lang="ar-KW" sz="2000" dirty="0" smtClean="0">
                <a:solidFill>
                  <a:srgbClr val="002060"/>
                </a:solidFill>
                <a:cs typeface="mohammad bold art 1" pitchFamily="2" charset="-78"/>
              </a:rPr>
              <a:t>) من القانون.</a:t>
            </a:r>
            <a:endParaRPr lang="en-US" sz="2000" dirty="0">
              <a:solidFill>
                <a:srgbClr val="002060"/>
              </a:solidFill>
              <a:cs typeface="mohammad bold art 1" pitchFamily="2" charset="-78"/>
            </a:endParaRPr>
          </a:p>
          <a:p>
            <a:pPr marL="0" indent="0" algn="just" rtl="1">
              <a:buFont typeface="Arial" panose="020B0604020202020204" pitchFamily="34" charset="0"/>
              <a:buNone/>
            </a:pPr>
            <a:endParaRPr lang="en-US" sz="2000" dirty="0">
              <a:solidFill>
                <a:schemeClr val="accent1"/>
              </a:solidFill>
              <a:cs typeface="mohammad bold art 1" pitchFamily="2" charset="-78"/>
            </a:endParaRPr>
          </a:p>
        </p:txBody>
      </p:sp>
      <p:sp>
        <p:nvSpPr>
          <p:cNvPr id="7" name="Slide Number Placeholder 6"/>
          <p:cNvSpPr>
            <a:spLocks noGrp="1"/>
          </p:cNvSpPr>
          <p:nvPr>
            <p:ph type="sldNum" sz="quarter" idx="12"/>
          </p:nvPr>
        </p:nvSpPr>
        <p:spPr/>
        <p:txBody>
          <a:bodyPr/>
          <a:lstStyle/>
          <a:p>
            <a:fld id="{B3A8733E-CDE8-4B54-B697-F436F063129C}" type="slidenum">
              <a:rPr lang="en-US" smtClean="0">
                <a:solidFill>
                  <a:schemeClr val="tx2"/>
                </a:solidFill>
              </a:rPr>
              <a:t>11</a:t>
            </a:fld>
            <a:endParaRPr lang="en-US" dirty="0">
              <a:solidFill>
                <a:schemeClr val="tx2"/>
              </a:solidFill>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751" y="117503"/>
            <a:ext cx="3170956" cy="914400"/>
          </a:xfrm>
          <a:prstGeom prst="rect">
            <a:avLst/>
          </a:prstGeom>
        </p:spPr>
      </p:pic>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13569" y="6317575"/>
            <a:ext cx="9063766" cy="775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5906823" y="911824"/>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46260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85700" y="305444"/>
            <a:ext cx="4791635" cy="538517"/>
          </a:xfrm>
        </p:spPr>
        <p:txBody>
          <a:bodyPr>
            <a:normAutofit/>
          </a:bodyPr>
          <a:lstStyle/>
          <a:p>
            <a:pPr algn="r" rtl="1"/>
            <a:r>
              <a:rPr lang="ar-SA" sz="3000" dirty="0">
                <a:solidFill>
                  <a:srgbClr val="002060"/>
                </a:solidFill>
                <a:cs typeface="mohammad bold art 1" pitchFamily="2" charset="-78"/>
              </a:rPr>
              <a:t>محضر الضبطية القضائية</a:t>
            </a:r>
            <a:endParaRPr lang="en-US" sz="3000" dirty="0">
              <a:solidFill>
                <a:srgbClr val="002060"/>
              </a:solidFill>
              <a:cs typeface="mohammad bold art 1" pitchFamily="2" charset="-78"/>
            </a:endParaRPr>
          </a:p>
        </p:txBody>
      </p:sp>
      <p:sp>
        <p:nvSpPr>
          <p:cNvPr id="3" name="Content Placeholder 2"/>
          <p:cNvSpPr>
            <a:spLocks noGrp="1"/>
          </p:cNvSpPr>
          <p:nvPr>
            <p:ph idx="1"/>
          </p:nvPr>
        </p:nvSpPr>
        <p:spPr>
          <a:xfrm>
            <a:off x="1147940" y="1099766"/>
            <a:ext cx="9729395" cy="1844346"/>
          </a:xfrm>
        </p:spPr>
        <p:txBody>
          <a:bodyPr>
            <a:normAutofit/>
          </a:bodyPr>
          <a:lstStyle/>
          <a:p>
            <a:pPr marL="0" indent="0" algn="just" rtl="1">
              <a:buNone/>
            </a:pPr>
            <a:r>
              <a:rPr lang="ar-KW" sz="2000" dirty="0" smtClean="0">
                <a:solidFill>
                  <a:srgbClr val="002060"/>
                </a:solidFill>
                <a:cs typeface="mohammad bold art 1" pitchFamily="2" charset="-78"/>
              </a:rPr>
              <a:t>في حال اكتشاف أحد الجرائم المنصوص عليها في قانون الهيئة </a:t>
            </a:r>
            <a:r>
              <a:rPr lang="ar-SA" sz="2000" dirty="0" smtClean="0">
                <a:solidFill>
                  <a:srgbClr val="002060"/>
                </a:solidFill>
                <a:cs typeface="mohammad bold art 1" pitchFamily="2" charset="-78"/>
              </a:rPr>
              <a:t>على </a:t>
            </a:r>
            <a:r>
              <a:rPr lang="ar-SA" sz="2000" dirty="0">
                <a:solidFill>
                  <a:srgbClr val="002060"/>
                </a:solidFill>
                <a:cs typeface="mohammad bold art 1" pitchFamily="2" charset="-78"/>
              </a:rPr>
              <a:t>مأمور الضبط القضائي تحرير محضر رسمي لإثبات جميع الإجراءات التي قام بها سواء من انتقال، وفحص </a:t>
            </a:r>
            <a:r>
              <a:rPr lang="ar-KW" sz="2000" dirty="0" smtClean="0">
                <a:solidFill>
                  <a:srgbClr val="002060"/>
                </a:solidFill>
                <a:cs typeface="mohammad bold art 1" pitchFamily="2" charset="-78"/>
              </a:rPr>
              <a:t>ل</a:t>
            </a:r>
            <a:r>
              <a:rPr lang="ar-SA" sz="2000" dirty="0" smtClean="0">
                <a:solidFill>
                  <a:srgbClr val="002060"/>
                </a:solidFill>
                <a:cs typeface="mohammad bold art 1" pitchFamily="2" charset="-78"/>
              </a:rPr>
              <a:t>لمستندات</a:t>
            </a:r>
            <a:r>
              <a:rPr lang="ar-SA" sz="2000" dirty="0">
                <a:solidFill>
                  <a:srgbClr val="002060"/>
                </a:solidFill>
                <a:cs typeface="mohammad bold art 1" pitchFamily="2" charset="-78"/>
              </a:rPr>
              <a:t>، وسؤال المخالفين، واستدعاء الشهود، وسماع أقوالهم في الجرائم التي تم رصدها، وإثبات حالات عدم الامتثال أو عدم التعاون، ويُثبت  في هذا المحضر اليوم، والتاريخ، والساعة، ومكان تحريره، واسم محرر المحضر، وتوقيعه، وتوقيع الشهود، وكذلك ملخص عن وقائع هذه الجرائم. ويعرض المحضر على السلطة المختصة في الهيئة لاتخاذ ما يلزم بشأنه.</a:t>
            </a:r>
            <a:endParaRPr lang="en-US" sz="2000" dirty="0">
              <a:solidFill>
                <a:srgbClr val="002060"/>
              </a:solidFill>
              <a:cs typeface="mohammad bold art 1" pitchFamily="2" charset="-78"/>
            </a:endParaRPr>
          </a:p>
        </p:txBody>
      </p:sp>
      <p:sp>
        <p:nvSpPr>
          <p:cNvPr id="6" name="Slide Number Placeholder 5"/>
          <p:cNvSpPr>
            <a:spLocks noGrp="1"/>
          </p:cNvSpPr>
          <p:nvPr>
            <p:ph type="sldNum" sz="quarter" idx="12"/>
          </p:nvPr>
        </p:nvSpPr>
        <p:spPr/>
        <p:txBody>
          <a:bodyPr/>
          <a:lstStyle/>
          <a:p>
            <a:fld id="{B3A8733E-CDE8-4B54-B697-F436F063129C}" type="slidenum">
              <a:rPr lang="en-US" smtClean="0">
                <a:solidFill>
                  <a:schemeClr val="tx2"/>
                </a:solidFill>
              </a:rPr>
              <a:t>12</a:t>
            </a:fld>
            <a:endParaRPr lang="en-US" dirty="0">
              <a:solidFill>
                <a:schemeClr val="tx2"/>
              </a:solidFill>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751" y="117503"/>
            <a:ext cx="3170956" cy="914400"/>
          </a:xfrm>
          <a:prstGeom prst="rect">
            <a:avLst/>
          </a:prstGeom>
        </p:spPr>
      </p:pic>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13569" y="6317575"/>
            <a:ext cx="9063766" cy="775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1" name="Straight Connector 10"/>
          <p:cNvCxnSpPr/>
          <p:nvPr/>
        </p:nvCxnSpPr>
        <p:spPr>
          <a:xfrm>
            <a:off x="5906823" y="911824"/>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513957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0016" y="339904"/>
            <a:ext cx="6423294" cy="552122"/>
          </a:xfrm>
        </p:spPr>
        <p:txBody>
          <a:bodyPr>
            <a:normAutofit fontScale="90000"/>
          </a:bodyPr>
          <a:lstStyle/>
          <a:p>
            <a:pPr algn="ctr" rtl="1"/>
            <a:r>
              <a:rPr lang="ar-KW" sz="2800" dirty="0" smtClean="0">
                <a:solidFill>
                  <a:srgbClr val="002060"/>
                </a:solidFill>
                <a:cs typeface="mohammad bold art 1" pitchFamily="2" charset="-78"/>
              </a:rPr>
              <a:t>رابعاً</a:t>
            </a:r>
            <a:r>
              <a:rPr lang="ar-KW" sz="2800" dirty="0">
                <a:solidFill>
                  <a:srgbClr val="002060"/>
                </a:solidFill>
                <a:cs typeface="mohammad bold art 1" pitchFamily="2" charset="-78"/>
              </a:rPr>
              <a:t>: الإبلاغ عن الجرائم </a:t>
            </a:r>
            <a:r>
              <a:rPr lang="ar-KW" sz="2800" dirty="0" smtClean="0">
                <a:solidFill>
                  <a:srgbClr val="002060"/>
                </a:solidFill>
                <a:cs typeface="mohammad bold art 1" pitchFamily="2" charset="-78"/>
              </a:rPr>
              <a:t>والمخالفات وحماية المبلغ</a:t>
            </a:r>
            <a:endParaRPr lang="en-US" sz="2800" dirty="0">
              <a:solidFill>
                <a:srgbClr val="002060"/>
              </a:solidFill>
              <a:cs typeface="mohammad bold art 1" pitchFamily="2" charset="-78"/>
            </a:endParaRPr>
          </a:p>
        </p:txBody>
      </p:sp>
      <p:sp>
        <p:nvSpPr>
          <p:cNvPr id="3" name="Content Placeholder 2"/>
          <p:cNvSpPr>
            <a:spLocks noGrp="1"/>
          </p:cNvSpPr>
          <p:nvPr>
            <p:ph idx="1"/>
          </p:nvPr>
        </p:nvSpPr>
        <p:spPr>
          <a:xfrm>
            <a:off x="1047737" y="1235332"/>
            <a:ext cx="10065573" cy="3293829"/>
          </a:xfrm>
        </p:spPr>
        <p:txBody>
          <a:bodyPr>
            <a:normAutofit/>
          </a:bodyPr>
          <a:lstStyle/>
          <a:p>
            <a:pPr marL="0" indent="0" algn="justLow" rtl="1">
              <a:buNone/>
            </a:pPr>
            <a:r>
              <a:rPr lang="ar-KW" sz="2000" dirty="0" smtClean="0">
                <a:solidFill>
                  <a:srgbClr val="002060"/>
                </a:solidFill>
                <a:cs typeface="mohammad bold art 1" pitchFamily="2" charset="-78"/>
              </a:rPr>
              <a:t>- لقد حصر القانون رقم </a:t>
            </a:r>
            <a:r>
              <a:rPr lang="ar-KW" sz="2000" b="1" dirty="0" smtClean="0">
                <a:solidFill>
                  <a:srgbClr val="002060"/>
                </a:solidFill>
                <a:cs typeface="mohammad bold art 1" pitchFamily="2" charset="-78"/>
              </a:rPr>
              <a:t>7</a:t>
            </a:r>
            <a:r>
              <a:rPr lang="ar-KW" sz="2000" dirty="0" smtClean="0">
                <a:solidFill>
                  <a:srgbClr val="002060"/>
                </a:solidFill>
                <a:cs typeface="mohammad bold art 1" pitchFamily="2" charset="-78"/>
              </a:rPr>
              <a:t> لسنة </a:t>
            </a:r>
            <a:r>
              <a:rPr lang="ar-KW" sz="2000" b="1" dirty="0" smtClean="0">
                <a:solidFill>
                  <a:srgbClr val="002060"/>
                </a:solidFill>
                <a:cs typeface="mohammad bold art 1" pitchFamily="2" charset="-78"/>
              </a:rPr>
              <a:t>2010</a:t>
            </a:r>
            <a:r>
              <a:rPr lang="ar-KW" sz="2000" dirty="0" smtClean="0">
                <a:solidFill>
                  <a:srgbClr val="002060"/>
                </a:solidFill>
                <a:cs typeface="mohammad bold art 1" pitchFamily="2" charset="-78"/>
              </a:rPr>
              <a:t> وتعديلاته الأفعال التي تعد جرائم جزائية معاقباً عليها، وحدد العقوبة الخاصة بكل فعل وذلك في المواد من </a:t>
            </a:r>
            <a:r>
              <a:rPr lang="ar-KW" sz="2000" b="1" dirty="0" smtClean="0">
                <a:solidFill>
                  <a:srgbClr val="002060"/>
                </a:solidFill>
                <a:cs typeface="mohammad bold art 1" pitchFamily="2" charset="-78"/>
              </a:rPr>
              <a:t>117</a:t>
            </a:r>
            <a:r>
              <a:rPr lang="ar-KW" sz="2000" dirty="0" smtClean="0">
                <a:solidFill>
                  <a:srgbClr val="002060"/>
                </a:solidFill>
                <a:cs typeface="mohammad bold art 1" pitchFamily="2" charset="-78"/>
              </a:rPr>
              <a:t> إلى </a:t>
            </a:r>
            <a:r>
              <a:rPr lang="ar-KW" sz="2000" b="1" dirty="0" smtClean="0">
                <a:solidFill>
                  <a:srgbClr val="002060"/>
                </a:solidFill>
                <a:cs typeface="mohammad bold art 1" pitchFamily="2" charset="-78"/>
              </a:rPr>
              <a:t>137</a:t>
            </a:r>
            <a:r>
              <a:rPr lang="ar-KW" sz="2000" dirty="0" smtClean="0">
                <a:solidFill>
                  <a:srgbClr val="002060"/>
                </a:solidFill>
                <a:cs typeface="mohammad bold art 1" pitchFamily="2" charset="-78"/>
              </a:rPr>
              <a:t>، كما أنه عرف المخالفة التأديبية في المادة </a:t>
            </a:r>
            <a:r>
              <a:rPr lang="ar-KW" sz="2000" b="1" dirty="0" smtClean="0">
                <a:solidFill>
                  <a:srgbClr val="002060"/>
                </a:solidFill>
                <a:cs typeface="mohammad bold art 1" pitchFamily="2" charset="-78"/>
              </a:rPr>
              <a:t>139</a:t>
            </a:r>
            <a:r>
              <a:rPr lang="ar-KW" sz="2000" dirty="0" smtClean="0">
                <a:solidFill>
                  <a:srgbClr val="002060"/>
                </a:solidFill>
                <a:cs typeface="mohammad bold art 1" pitchFamily="2" charset="-78"/>
              </a:rPr>
              <a:t> منه بأنها:</a:t>
            </a:r>
          </a:p>
          <a:p>
            <a:pPr marL="0" indent="0" algn="justLow" rtl="1">
              <a:buNone/>
            </a:pPr>
            <a:r>
              <a:rPr lang="ar-KW" sz="2000" dirty="0" smtClean="0">
                <a:solidFill>
                  <a:srgbClr val="002060"/>
                </a:solidFill>
                <a:cs typeface="mohammad bold art 1" pitchFamily="2" charset="-78"/>
              </a:rPr>
              <a:t>« كل فعل يخالف أحكام هذا القانون أو أي نظام أو لائحة أو قرار أو تعليمات صادرة عن الهيئة في إطار هذا القانون».</a:t>
            </a:r>
          </a:p>
        </p:txBody>
      </p:sp>
      <p:sp>
        <p:nvSpPr>
          <p:cNvPr id="4" name="Content Placeholder 2"/>
          <p:cNvSpPr txBox="1">
            <a:spLocks/>
          </p:cNvSpPr>
          <p:nvPr/>
        </p:nvSpPr>
        <p:spPr>
          <a:xfrm>
            <a:off x="838200" y="2882247"/>
            <a:ext cx="10515600" cy="129409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dirty="0" smtClean="0">
              <a:solidFill>
                <a:schemeClr val="tx2"/>
              </a:solidFill>
            </a:endParaRPr>
          </a:p>
        </p:txBody>
      </p:sp>
      <p:sp>
        <p:nvSpPr>
          <p:cNvPr id="6" name="Slide Number Placeholder 5"/>
          <p:cNvSpPr>
            <a:spLocks noGrp="1"/>
          </p:cNvSpPr>
          <p:nvPr>
            <p:ph type="sldNum" sz="quarter" idx="12"/>
          </p:nvPr>
        </p:nvSpPr>
        <p:spPr/>
        <p:txBody>
          <a:bodyPr/>
          <a:lstStyle/>
          <a:p>
            <a:fld id="{B3A8733E-CDE8-4B54-B697-F436F063129C}" type="slidenum">
              <a:rPr lang="en-US" smtClean="0">
                <a:solidFill>
                  <a:schemeClr val="tx2"/>
                </a:solidFill>
              </a:rPr>
              <a:t>13</a:t>
            </a:fld>
            <a:endParaRPr lang="en-US" dirty="0">
              <a:solidFill>
                <a:schemeClr val="tx2"/>
              </a:solidFill>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751" y="117503"/>
            <a:ext cx="3170956" cy="914400"/>
          </a:xfrm>
          <a:prstGeom prst="rect">
            <a:avLst/>
          </a:prstGeom>
        </p:spPr>
      </p:pic>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13569" y="6317575"/>
            <a:ext cx="9063766" cy="775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5906823" y="911824"/>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95149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7579" y="828293"/>
            <a:ext cx="9858487" cy="1366220"/>
          </a:xfrm>
        </p:spPr>
        <p:txBody>
          <a:bodyPr>
            <a:noAutofit/>
          </a:bodyPr>
          <a:lstStyle/>
          <a:p>
            <a:pPr algn="justLow" rtl="1"/>
            <a:r>
              <a:rPr lang="ar-KW" sz="2000" dirty="0" smtClean="0">
                <a:solidFill>
                  <a:srgbClr val="002060"/>
                </a:solidFill>
                <a:cs typeface="mohammad bold art 1" pitchFamily="2" charset="-78"/>
              </a:rPr>
              <a:t>- </a:t>
            </a:r>
            <a:r>
              <a:rPr lang="ar-SA" sz="2000" dirty="0" smtClean="0">
                <a:solidFill>
                  <a:srgbClr val="002060"/>
                </a:solidFill>
                <a:cs typeface="mohammad bold art 1" pitchFamily="2" charset="-78"/>
              </a:rPr>
              <a:t>يشترط </a:t>
            </a:r>
            <a:r>
              <a:rPr lang="ar-SA" sz="2000" dirty="0">
                <a:solidFill>
                  <a:srgbClr val="002060"/>
                </a:solidFill>
                <a:cs typeface="mohammad bold art 1" pitchFamily="2" charset="-78"/>
              </a:rPr>
              <a:t>في البلاغ </a:t>
            </a:r>
            <a:r>
              <a:rPr lang="ar-KW" sz="2000" dirty="0" smtClean="0">
                <a:solidFill>
                  <a:srgbClr val="002060"/>
                </a:solidFill>
                <a:cs typeface="mohammad bold art 1" pitchFamily="2" charset="-78"/>
              </a:rPr>
              <a:t>المقدم إلى الهيئة </a:t>
            </a:r>
            <a:r>
              <a:rPr lang="ar-SA" sz="2000" dirty="0" smtClean="0">
                <a:solidFill>
                  <a:srgbClr val="002060"/>
                </a:solidFill>
                <a:cs typeface="mohammad bold art 1" pitchFamily="2" charset="-78"/>
              </a:rPr>
              <a:t>عن </a:t>
            </a:r>
            <a:r>
              <a:rPr lang="ar-SA" sz="2000" dirty="0">
                <a:solidFill>
                  <a:srgbClr val="002060"/>
                </a:solidFill>
                <a:cs typeface="mohammad bold art 1" pitchFamily="2" charset="-78"/>
              </a:rPr>
              <a:t>الجرائم </a:t>
            </a:r>
            <a:r>
              <a:rPr lang="ar-KW" sz="2000" dirty="0" smtClean="0">
                <a:solidFill>
                  <a:srgbClr val="002060"/>
                </a:solidFill>
                <a:cs typeface="mohammad bold art 1" pitchFamily="2" charset="-78"/>
              </a:rPr>
              <a:t>والمخالفات </a:t>
            </a:r>
            <a:r>
              <a:rPr lang="ar-SA" sz="2000" dirty="0" smtClean="0">
                <a:solidFill>
                  <a:srgbClr val="002060"/>
                </a:solidFill>
                <a:cs typeface="mohammad bold art 1" pitchFamily="2" charset="-78"/>
              </a:rPr>
              <a:t>المنصوص </a:t>
            </a:r>
            <a:r>
              <a:rPr lang="ar-SA" sz="2000" dirty="0">
                <a:solidFill>
                  <a:srgbClr val="002060"/>
                </a:solidFill>
                <a:cs typeface="mohammad bold art 1" pitchFamily="2" charset="-78"/>
              </a:rPr>
              <a:t>عليها في </a:t>
            </a:r>
            <a:r>
              <a:rPr lang="ar-SA" sz="2000" dirty="0" smtClean="0">
                <a:solidFill>
                  <a:srgbClr val="002060"/>
                </a:solidFill>
                <a:cs typeface="mohammad bold art 1" pitchFamily="2" charset="-78"/>
              </a:rPr>
              <a:t>القانون</a:t>
            </a:r>
            <a:r>
              <a:rPr lang="ar-KW" sz="2000" dirty="0" smtClean="0">
                <a:solidFill>
                  <a:srgbClr val="002060"/>
                </a:solidFill>
                <a:cs typeface="mohammad bold art 1" pitchFamily="2" charset="-78"/>
              </a:rPr>
              <a:t> واللائحة التنفيذية</a:t>
            </a:r>
            <a:r>
              <a:rPr lang="ar-SA" sz="2000" dirty="0" smtClean="0">
                <a:solidFill>
                  <a:srgbClr val="002060"/>
                </a:solidFill>
                <a:cs typeface="mohammad bold art 1" pitchFamily="2" charset="-78"/>
              </a:rPr>
              <a:t> </a:t>
            </a:r>
            <a:r>
              <a:rPr lang="ar-SA" sz="2000" dirty="0">
                <a:solidFill>
                  <a:srgbClr val="002060"/>
                </a:solidFill>
                <a:cs typeface="mohammad bold art 1" pitchFamily="2" charset="-78"/>
              </a:rPr>
              <a:t>أن يكون لدى المبلغ دلائل جدية تبرر اعتقاده بصحة الواقعة المبلغ عنها. </a:t>
            </a:r>
            <a:r>
              <a:rPr lang="ar-KW" sz="2000" dirty="0" smtClean="0">
                <a:solidFill>
                  <a:srgbClr val="002060"/>
                </a:solidFill>
                <a:cs typeface="mohammad bold art 1" pitchFamily="2" charset="-78"/>
              </a:rPr>
              <a:t>و</a:t>
            </a:r>
            <a:r>
              <a:rPr lang="ar-SA" sz="2000" dirty="0" smtClean="0">
                <a:solidFill>
                  <a:srgbClr val="002060"/>
                </a:solidFill>
                <a:cs typeface="mohammad bold art 1" pitchFamily="2" charset="-78"/>
              </a:rPr>
              <a:t>يكون </a:t>
            </a:r>
            <a:r>
              <a:rPr lang="ar-SA" sz="2000" dirty="0">
                <a:solidFill>
                  <a:srgbClr val="002060"/>
                </a:solidFill>
                <a:cs typeface="mohammad bold art 1" pitchFamily="2" charset="-78"/>
              </a:rPr>
              <a:t>البلاغ غير جدي ـ على الأخص ـ إذا خلا من المستندات أو من أي دلائل تبرر للمبلغ ذلك.</a:t>
            </a:r>
            <a:endParaRPr lang="en-US" sz="2000" dirty="0">
              <a:solidFill>
                <a:srgbClr val="002060"/>
              </a:solidFill>
              <a:cs typeface="mohammad bold art 1" pitchFamily="2" charset="-78"/>
            </a:endParaRPr>
          </a:p>
        </p:txBody>
      </p:sp>
      <p:sp>
        <p:nvSpPr>
          <p:cNvPr id="3" name="Content Placeholder 2"/>
          <p:cNvSpPr>
            <a:spLocks noGrp="1"/>
          </p:cNvSpPr>
          <p:nvPr>
            <p:ph idx="1"/>
          </p:nvPr>
        </p:nvSpPr>
        <p:spPr>
          <a:xfrm>
            <a:off x="1162400" y="2015143"/>
            <a:ext cx="9729395" cy="3108961"/>
          </a:xfrm>
        </p:spPr>
        <p:txBody>
          <a:bodyPr>
            <a:normAutofit/>
          </a:bodyPr>
          <a:lstStyle/>
          <a:p>
            <a:pPr algn="justLow" rtl="1">
              <a:buFontTx/>
              <a:buChar char="-"/>
            </a:pPr>
            <a:r>
              <a:rPr lang="ar-SA" sz="2000" dirty="0" smtClean="0">
                <a:solidFill>
                  <a:srgbClr val="002060"/>
                </a:solidFill>
                <a:cs typeface="mohammad bold art 1" pitchFamily="2" charset="-78"/>
              </a:rPr>
              <a:t>ويجب </a:t>
            </a:r>
            <a:r>
              <a:rPr lang="ar-SA" sz="2000" dirty="0">
                <a:solidFill>
                  <a:srgbClr val="002060"/>
                </a:solidFill>
                <a:cs typeface="mohammad bold art 1" pitchFamily="2" charset="-78"/>
              </a:rPr>
              <a:t>أن يستوفي </a:t>
            </a:r>
            <a:r>
              <a:rPr lang="ar-KW" sz="2000" dirty="0" smtClean="0">
                <a:solidFill>
                  <a:srgbClr val="002060"/>
                </a:solidFill>
                <a:cs typeface="mohammad bold art 1" pitchFamily="2" charset="-78"/>
              </a:rPr>
              <a:t>البلاغ </a:t>
            </a:r>
            <a:r>
              <a:rPr lang="ar-SA" sz="2000" dirty="0" smtClean="0">
                <a:solidFill>
                  <a:srgbClr val="002060"/>
                </a:solidFill>
                <a:cs typeface="mohammad bold art 1" pitchFamily="2" charset="-78"/>
              </a:rPr>
              <a:t>الشروط التالية:</a:t>
            </a:r>
            <a:endParaRPr lang="ar-KW" sz="2000" dirty="0" smtClean="0">
              <a:solidFill>
                <a:srgbClr val="002060"/>
              </a:solidFill>
              <a:cs typeface="mohammad bold art 1" pitchFamily="2" charset="-78"/>
            </a:endParaRPr>
          </a:p>
          <a:p>
            <a:pPr algn="justLow" rtl="1">
              <a:buFontTx/>
              <a:buChar char="-"/>
            </a:pPr>
            <a:r>
              <a:rPr lang="ar-SA" sz="2000" dirty="0" smtClean="0">
                <a:solidFill>
                  <a:srgbClr val="002060"/>
                </a:solidFill>
                <a:cs typeface="mohammad bold art 1" pitchFamily="2" charset="-78"/>
              </a:rPr>
              <a:t>1</a:t>
            </a:r>
            <a:r>
              <a:rPr lang="ar-SA" sz="2000" dirty="0">
                <a:solidFill>
                  <a:srgbClr val="002060"/>
                </a:solidFill>
                <a:cs typeface="mohammad bold art 1" pitchFamily="2" charset="-78"/>
              </a:rPr>
              <a:t>. أن يكون مكتوباً ومذيلاً بتوقيع واسم مقدمه وصفته وتاريخ تقديمه وعنوانه ووسيلة الاتصال به وأرقام هواتفه، ويجوز للمبلغ الحضور بشخصه إلى الهيئة وتقديم البلاغ </a:t>
            </a:r>
            <a:r>
              <a:rPr lang="ar-SA" sz="2000" dirty="0" err="1">
                <a:solidFill>
                  <a:srgbClr val="002060"/>
                </a:solidFill>
                <a:cs typeface="mohammad bold art 1" pitchFamily="2" charset="-78"/>
              </a:rPr>
              <a:t>شفاهة</a:t>
            </a:r>
            <a:r>
              <a:rPr lang="ar-SA" sz="2000" dirty="0">
                <a:solidFill>
                  <a:srgbClr val="002060"/>
                </a:solidFill>
                <a:cs typeface="mohammad bold art 1" pitchFamily="2" charset="-78"/>
              </a:rPr>
              <a:t> على أن يحرر به الموظف المختص محضراً</a:t>
            </a:r>
            <a:r>
              <a:rPr lang="ar-SA" sz="2000" dirty="0" smtClean="0">
                <a:solidFill>
                  <a:srgbClr val="002060"/>
                </a:solidFill>
                <a:cs typeface="mohammad bold art 1" pitchFamily="2" charset="-78"/>
              </a:rPr>
              <a:t>.</a:t>
            </a:r>
            <a:endParaRPr lang="en-US" sz="2000" dirty="0" smtClean="0">
              <a:solidFill>
                <a:srgbClr val="002060"/>
              </a:solidFill>
              <a:cs typeface="mohammad bold art 1" pitchFamily="2" charset="-78"/>
            </a:endParaRPr>
          </a:p>
          <a:p>
            <a:pPr marL="0" indent="0" algn="justLow" rtl="1">
              <a:buNone/>
            </a:pPr>
            <a:r>
              <a:rPr lang="ar-SA" sz="2000" dirty="0" smtClean="0">
                <a:solidFill>
                  <a:srgbClr val="002060"/>
                </a:solidFill>
                <a:cs typeface="mohammad bold art 1" pitchFamily="2" charset="-78"/>
              </a:rPr>
              <a:t>2</a:t>
            </a:r>
            <a:r>
              <a:rPr lang="ar-SA" sz="2000" dirty="0">
                <a:solidFill>
                  <a:srgbClr val="002060"/>
                </a:solidFill>
                <a:cs typeface="mohammad bold art 1" pitchFamily="2" charset="-78"/>
              </a:rPr>
              <a:t>. أن يتضمن توضيحاً كافياً لوقائع </a:t>
            </a:r>
            <a:r>
              <a:rPr lang="ar-SA" sz="2000" dirty="0" smtClean="0">
                <a:solidFill>
                  <a:srgbClr val="002060"/>
                </a:solidFill>
                <a:cs typeface="mohammad bold art 1" pitchFamily="2" charset="-78"/>
              </a:rPr>
              <a:t>الجرائم</a:t>
            </a:r>
            <a:r>
              <a:rPr lang="ar-KW" sz="2000" dirty="0" smtClean="0">
                <a:solidFill>
                  <a:srgbClr val="002060"/>
                </a:solidFill>
                <a:cs typeface="mohammad bold art 1" pitchFamily="2" charset="-78"/>
              </a:rPr>
              <a:t> أو المخالفات</a:t>
            </a:r>
            <a:r>
              <a:rPr lang="ar-SA" sz="2000" dirty="0" smtClean="0">
                <a:solidFill>
                  <a:srgbClr val="002060"/>
                </a:solidFill>
                <a:cs typeface="mohammad bold art 1" pitchFamily="2" charset="-78"/>
              </a:rPr>
              <a:t> </a:t>
            </a:r>
            <a:r>
              <a:rPr lang="ar-SA" sz="2000" dirty="0">
                <a:solidFill>
                  <a:srgbClr val="002060"/>
                </a:solidFill>
                <a:cs typeface="mohammad bold art 1" pitchFamily="2" charset="-78"/>
              </a:rPr>
              <a:t>المبلغ عنها وزمان ومكان وقوعها </a:t>
            </a:r>
            <a:r>
              <a:rPr lang="ar-SA" sz="2000" dirty="0" smtClean="0">
                <a:solidFill>
                  <a:srgbClr val="002060"/>
                </a:solidFill>
                <a:cs typeface="mohammad bold art 1" pitchFamily="2" charset="-78"/>
              </a:rPr>
              <a:t>والم</a:t>
            </a:r>
            <a:r>
              <a:rPr lang="ar-KW" sz="2000" dirty="0" smtClean="0">
                <a:solidFill>
                  <a:srgbClr val="002060"/>
                </a:solidFill>
                <a:cs typeface="mohammad bold art 1" pitchFamily="2" charset="-78"/>
              </a:rPr>
              <a:t>َ</a:t>
            </a:r>
            <a:r>
              <a:rPr lang="ar-SA" sz="2000" dirty="0" smtClean="0">
                <a:solidFill>
                  <a:srgbClr val="002060"/>
                </a:solidFill>
                <a:cs typeface="mohammad bold art 1" pitchFamily="2" charset="-78"/>
              </a:rPr>
              <a:t>ص</a:t>
            </a:r>
            <a:r>
              <a:rPr lang="ar-KW" sz="2000" dirty="0" smtClean="0">
                <a:solidFill>
                  <a:srgbClr val="002060"/>
                </a:solidFill>
                <a:cs typeface="mohammad bold art 1" pitchFamily="2" charset="-78"/>
              </a:rPr>
              <a:t>ْ</a:t>
            </a:r>
            <a:r>
              <a:rPr lang="ar-SA" sz="2000" dirty="0" smtClean="0">
                <a:solidFill>
                  <a:srgbClr val="002060"/>
                </a:solidFill>
                <a:cs typeface="mohammad bold art 1" pitchFamily="2" charset="-78"/>
              </a:rPr>
              <a:t>د</a:t>
            </a:r>
            <a:r>
              <a:rPr lang="ar-KW" sz="2000" dirty="0" smtClean="0">
                <a:solidFill>
                  <a:srgbClr val="002060"/>
                </a:solidFill>
                <a:cs typeface="mohammad bold art 1" pitchFamily="2" charset="-78"/>
              </a:rPr>
              <a:t>َ</a:t>
            </a:r>
            <a:r>
              <a:rPr lang="ar-SA" sz="2000" dirty="0" smtClean="0">
                <a:solidFill>
                  <a:srgbClr val="002060"/>
                </a:solidFill>
                <a:cs typeface="mohammad bold art 1" pitchFamily="2" charset="-78"/>
              </a:rPr>
              <a:t>ر </a:t>
            </a:r>
            <a:r>
              <a:rPr lang="ar-SA" sz="2000" dirty="0">
                <a:solidFill>
                  <a:srgbClr val="002060"/>
                </a:solidFill>
                <a:cs typeface="mohammad bold art 1" pitchFamily="2" charset="-78"/>
              </a:rPr>
              <a:t>والكيفية والمناسبة التي جعلته يعلم أو يقف على الواقعة المبلغ عنها وأسماء الأشخاص المبلغ ضدهم  وصفاتهم، وأي معلومات أو دلائل أخرى تؤيد </a:t>
            </a:r>
            <a:r>
              <a:rPr lang="ar-SA" sz="2000" dirty="0" smtClean="0">
                <a:solidFill>
                  <a:srgbClr val="002060"/>
                </a:solidFill>
                <a:cs typeface="mohammad bold art 1" pitchFamily="2" charset="-78"/>
              </a:rPr>
              <a:t>الواقعة.</a:t>
            </a:r>
            <a:endParaRPr lang="ar-KW" sz="2000" dirty="0" smtClean="0">
              <a:solidFill>
                <a:srgbClr val="002060"/>
              </a:solidFill>
              <a:cs typeface="mohammad bold art 1" pitchFamily="2" charset="-78"/>
            </a:endParaRPr>
          </a:p>
          <a:p>
            <a:pPr marL="0" indent="0" algn="justLow" rtl="1">
              <a:buNone/>
            </a:pPr>
            <a:r>
              <a:rPr lang="ar-SA" sz="2000" dirty="0" smtClean="0">
                <a:solidFill>
                  <a:srgbClr val="002060"/>
                </a:solidFill>
                <a:cs typeface="mohammad bold art 1" pitchFamily="2" charset="-78"/>
              </a:rPr>
              <a:t>3</a:t>
            </a:r>
            <a:r>
              <a:rPr lang="ar-SA" sz="2000" dirty="0">
                <a:solidFill>
                  <a:srgbClr val="002060"/>
                </a:solidFill>
                <a:cs typeface="mohammad bold art 1" pitchFamily="2" charset="-78"/>
              </a:rPr>
              <a:t>. أن يرفق به ما يكون تحت يديه من وثائق أو مستندات مؤيدة للواقعة المبلغ </a:t>
            </a:r>
            <a:r>
              <a:rPr lang="ar-SA" sz="2000" dirty="0" smtClean="0">
                <a:solidFill>
                  <a:srgbClr val="002060"/>
                </a:solidFill>
                <a:cs typeface="mohammad bold art 1" pitchFamily="2" charset="-78"/>
              </a:rPr>
              <a:t>عنها.</a:t>
            </a:r>
            <a:endParaRPr lang="ar-KW" sz="2000" dirty="0" smtClean="0">
              <a:solidFill>
                <a:srgbClr val="002060"/>
              </a:solidFill>
              <a:cs typeface="mohammad bold art 1" pitchFamily="2" charset="-78"/>
            </a:endParaRPr>
          </a:p>
          <a:p>
            <a:pPr marL="0" indent="0" algn="justLow" rtl="1">
              <a:buNone/>
            </a:pPr>
            <a:r>
              <a:rPr lang="ar-SA" sz="2000" dirty="0" smtClean="0">
                <a:solidFill>
                  <a:srgbClr val="002060"/>
                </a:solidFill>
                <a:cs typeface="mohammad bold art 1" pitchFamily="2" charset="-78"/>
              </a:rPr>
              <a:t>4</a:t>
            </a:r>
            <a:r>
              <a:rPr lang="ar-SA" sz="2000" dirty="0">
                <a:solidFill>
                  <a:srgbClr val="002060"/>
                </a:solidFill>
                <a:cs typeface="mohammad bold art 1" pitchFamily="2" charset="-78"/>
              </a:rPr>
              <a:t>. أن يبين به صلته بالمبلغ ضدهم وهل سبق له تقديم الشكوى ضدهم في أي جهة وما تم فيها.</a:t>
            </a:r>
            <a:endParaRPr lang="en-US" sz="2000" dirty="0">
              <a:solidFill>
                <a:srgbClr val="002060"/>
              </a:solidFill>
              <a:cs typeface="mohammad bold art 1" pitchFamily="2" charset="-78"/>
            </a:endParaRPr>
          </a:p>
        </p:txBody>
      </p:sp>
      <p:sp>
        <p:nvSpPr>
          <p:cNvPr id="5" name="Rectangle 4"/>
          <p:cNvSpPr/>
          <p:nvPr/>
        </p:nvSpPr>
        <p:spPr>
          <a:xfrm>
            <a:off x="8843360" y="267674"/>
            <a:ext cx="2048435" cy="553998"/>
          </a:xfrm>
          <a:prstGeom prst="rect">
            <a:avLst/>
          </a:prstGeom>
        </p:spPr>
        <p:txBody>
          <a:bodyPr wrap="square">
            <a:spAutoFit/>
          </a:bodyPr>
          <a:lstStyle/>
          <a:p>
            <a:pPr algn="r" rtl="1"/>
            <a:r>
              <a:rPr lang="ar-KW" sz="3000" dirty="0" smtClean="0">
                <a:solidFill>
                  <a:srgbClr val="002060"/>
                </a:solidFill>
                <a:effectLst/>
                <a:latin typeface="Calibri" panose="020F0502020204030204" pitchFamily="34" charset="0"/>
                <a:ea typeface="Calibri" panose="020F0502020204030204" pitchFamily="34" charset="0"/>
                <a:cs typeface="mohammad bold art 1" pitchFamily="2" charset="-78"/>
              </a:rPr>
              <a:t>شروط البلاغ</a:t>
            </a:r>
            <a:endParaRPr lang="en-US" sz="3000" dirty="0">
              <a:solidFill>
                <a:srgbClr val="002060"/>
              </a:solidFill>
            </a:endParaRPr>
          </a:p>
        </p:txBody>
      </p:sp>
      <p:sp>
        <p:nvSpPr>
          <p:cNvPr id="7" name="Slide Number Placeholder 6"/>
          <p:cNvSpPr>
            <a:spLocks noGrp="1"/>
          </p:cNvSpPr>
          <p:nvPr>
            <p:ph type="sldNum" sz="quarter" idx="12"/>
          </p:nvPr>
        </p:nvSpPr>
        <p:spPr/>
        <p:txBody>
          <a:bodyPr/>
          <a:lstStyle/>
          <a:p>
            <a:fld id="{B3A8733E-CDE8-4B54-B697-F436F063129C}" type="slidenum">
              <a:rPr lang="en-US" smtClean="0">
                <a:solidFill>
                  <a:schemeClr val="tx2"/>
                </a:solidFill>
              </a:rPr>
              <a:t>14</a:t>
            </a:fld>
            <a:endParaRPr lang="en-US" dirty="0">
              <a:solidFill>
                <a:schemeClr val="tx2"/>
              </a:solidFill>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751" y="117503"/>
            <a:ext cx="3170956" cy="914400"/>
          </a:xfrm>
          <a:prstGeom prst="rect">
            <a:avLst/>
          </a:prstGeom>
        </p:spPr>
      </p:pic>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13569" y="6317575"/>
            <a:ext cx="9063766" cy="775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5906823" y="911824"/>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68454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9896" y="749778"/>
            <a:ext cx="9993854" cy="2237591"/>
          </a:xfrm>
        </p:spPr>
        <p:txBody>
          <a:bodyPr>
            <a:normAutofit/>
          </a:bodyPr>
          <a:lstStyle/>
          <a:p>
            <a:pPr algn="justLow" rtl="1"/>
            <a:r>
              <a:rPr lang="ar-KW" sz="2000" dirty="0" smtClean="0">
                <a:solidFill>
                  <a:srgbClr val="002060"/>
                </a:solidFill>
                <a:cs typeface="mohammad bold art 1" pitchFamily="2" charset="-78"/>
              </a:rPr>
              <a:t>- </a:t>
            </a:r>
            <a:r>
              <a:rPr lang="ar-SA" sz="2000" dirty="0" smtClean="0">
                <a:solidFill>
                  <a:srgbClr val="002060"/>
                </a:solidFill>
                <a:cs typeface="mohammad bold art 1" pitchFamily="2" charset="-78"/>
              </a:rPr>
              <a:t>إذا </a:t>
            </a:r>
            <a:r>
              <a:rPr lang="ar-SA" sz="2000" dirty="0">
                <a:solidFill>
                  <a:srgbClr val="002060"/>
                </a:solidFill>
                <a:cs typeface="mohammad bold art 1" pitchFamily="2" charset="-78"/>
              </a:rPr>
              <a:t>لم يكن البلاغ مستوفياً للشروط السابقة، تقوم الإدارة القانونية بالهيئة باقتراح حفظه وفق الآلية التي يتخذها </a:t>
            </a:r>
            <a:r>
              <a:rPr lang="ar-KW" sz="2000" dirty="0" smtClean="0">
                <a:solidFill>
                  <a:srgbClr val="002060"/>
                </a:solidFill>
                <a:cs typeface="mohammad bold art 1" pitchFamily="2" charset="-78"/>
              </a:rPr>
              <a:t>مجلس المفوضين </a:t>
            </a:r>
            <a:r>
              <a:rPr lang="ar-SA" sz="2000" dirty="0" smtClean="0">
                <a:solidFill>
                  <a:srgbClr val="002060"/>
                </a:solidFill>
                <a:cs typeface="mohammad bold art 1" pitchFamily="2" charset="-78"/>
              </a:rPr>
              <a:t>أو </a:t>
            </a:r>
            <a:r>
              <a:rPr lang="ar-SA" sz="2000" dirty="0">
                <a:solidFill>
                  <a:srgbClr val="002060"/>
                </a:solidFill>
                <a:cs typeface="mohammad bold art 1" pitchFamily="2" charset="-78"/>
              </a:rPr>
              <a:t>يحال إلى الجهات الأخرى المختصة، وذلك حسبما تقتضيه كل حالة، ومع ذلك إذا تضمن البلاغ دلائل أو معلومات كافية ترى الإدارة أهميتها وجديتها، فلها أن تتخذ الإجراءات المتبعة في البلاغ المستوفي لشروطه.</a:t>
            </a:r>
            <a:endParaRPr lang="en-US" sz="2000" dirty="0">
              <a:solidFill>
                <a:srgbClr val="002060"/>
              </a:solidFill>
              <a:cs typeface="mohammad bold art 1" pitchFamily="2" charset="-78"/>
            </a:endParaRPr>
          </a:p>
        </p:txBody>
      </p:sp>
      <p:sp>
        <p:nvSpPr>
          <p:cNvPr id="5" name="Slide Number Placeholder 4"/>
          <p:cNvSpPr>
            <a:spLocks noGrp="1"/>
          </p:cNvSpPr>
          <p:nvPr>
            <p:ph type="sldNum" sz="quarter" idx="12"/>
          </p:nvPr>
        </p:nvSpPr>
        <p:spPr/>
        <p:txBody>
          <a:bodyPr/>
          <a:lstStyle/>
          <a:p>
            <a:fld id="{B3A8733E-CDE8-4B54-B697-F436F063129C}" type="slidenum">
              <a:rPr lang="en-US" smtClean="0"/>
              <a:t>15</a:t>
            </a:fld>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751" y="117503"/>
            <a:ext cx="3170956" cy="914400"/>
          </a:xfrm>
          <a:prstGeom prst="rect">
            <a:avLst/>
          </a:prstGeom>
        </p:spPr>
      </p:pic>
      <p:sp>
        <p:nvSpPr>
          <p:cNvPr id="9" name="Rectangle 8"/>
          <p:cNvSpPr/>
          <p:nvPr/>
        </p:nvSpPr>
        <p:spPr>
          <a:xfrm>
            <a:off x="8000562" y="294579"/>
            <a:ext cx="2876773" cy="553998"/>
          </a:xfrm>
          <a:prstGeom prst="rect">
            <a:avLst/>
          </a:prstGeom>
        </p:spPr>
        <p:txBody>
          <a:bodyPr wrap="square">
            <a:spAutoFit/>
          </a:bodyPr>
          <a:lstStyle/>
          <a:p>
            <a:pPr algn="r" rtl="1"/>
            <a:r>
              <a:rPr lang="ar-KW" sz="3000" dirty="0" smtClean="0">
                <a:solidFill>
                  <a:srgbClr val="002060"/>
                </a:solidFill>
                <a:effectLst/>
                <a:latin typeface="Calibri" panose="020F0502020204030204" pitchFamily="34" charset="0"/>
                <a:ea typeface="Calibri" panose="020F0502020204030204" pitchFamily="34" charset="0"/>
                <a:cs typeface="mohammad bold art 1" pitchFamily="2" charset="-78"/>
              </a:rPr>
              <a:t>تابع-شروط البلاغ</a:t>
            </a:r>
            <a:endParaRPr lang="en-US" sz="3000" dirty="0">
              <a:solidFill>
                <a:srgbClr val="002060"/>
              </a:solidFill>
            </a:endParaRPr>
          </a:p>
        </p:txBody>
      </p:sp>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13569" y="6317575"/>
            <a:ext cx="9063766" cy="775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1" name="Straight Connector 10"/>
          <p:cNvCxnSpPr/>
          <p:nvPr/>
        </p:nvCxnSpPr>
        <p:spPr>
          <a:xfrm>
            <a:off x="5906823" y="911824"/>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225246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30018" y="236073"/>
            <a:ext cx="3898750" cy="741354"/>
          </a:xfrm>
        </p:spPr>
        <p:txBody>
          <a:bodyPr>
            <a:normAutofit fontScale="90000"/>
          </a:bodyPr>
          <a:lstStyle/>
          <a:p>
            <a:pPr algn="r" rtl="1"/>
            <a:r>
              <a:rPr lang="ar-KW" sz="3000" dirty="0" smtClean="0">
                <a:solidFill>
                  <a:srgbClr val="002060"/>
                </a:solidFill>
                <a:cs typeface="mohammad bold art 1" pitchFamily="2" charset="-78"/>
              </a:rPr>
              <a:t>قيد </a:t>
            </a:r>
            <a:r>
              <a:rPr lang="ar-SA" sz="3000" dirty="0" smtClean="0">
                <a:solidFill>
                  <a:srgbClr val="002060"/>
                </a:solidFill>
                <a:cs typeface="mohammad bold art 1" pitchFamily="2" charset="-78"/>
              </a:rPr>
              <a:t>البلاغات</a:t>
            </a:r>
            <a:r>
              <a:rPr lang="ar-KW" sz="3000" dirty="0" smtClean="0">
                <a:solidFill>
                  <a:srgbClr val="002060"/>
                </a:solidFill>
                <a:cs typeface="mohammad bold art 1" pitchFamily="2" charset="-78"/>
              </a:rPr>
              <a:t> والتحقيق بها</a:t>
            </a:r>
            <a:endParaRPr lang="en-US" sz="3000" dirty="0">
              <a:solidFill>
                <a:srgbClr val="002060"/>
              </a:solidFill>
              <a:cs typeface="mohammad bold art 1" pitchFamily="2" charset="-78"/>
            </a:endParaRPr>
          </a:p>
        </p:txBody>
      </p:sp>
      <p:sp>
        <p:nvSpPr>
          <p:cNvPr id="3" name="Content Placeholder 2"/>
          <p:cNvSpPr>
            <a:spLocks noGrp="1"/>
          </p:cNvSpPr>
          <p:nvPr>
            <p:ph idx="1"/>
          </p:nvPr>
        </p:nvSpPr>
        <p:spPr>
          <a:xfrm>
            <a:off x="2360294" y="1114588"/>
            <a:ext cx="8609104" cy="945536"/>
          </a:xfrm>
        </p:spPr>
        <p:txBody>
          <a:bodyPr>
            <a:noAutofit/>
          </a:bodyPr>
          <a:lstStyle/>
          <a:p>
            <a:pPr marL="0" indent="0" algn="justLow" rtl="1">
              <a:buNone/>
            </a:pPr>
            <a:r>
              <a:rPr lang="ar-KW" sz="1800" dirty="0" smtClean="0">
                <a:solidFill>
                  <a:srgbClr val="002060"/>
                </a:solidFill>
                <a:cs typeface="mohammad bold art 1" pitchFamily="2" charset="-78"/>
              </a:rPr>
              <a:t>- </a:t>
            </a:r>
            <a:r>
              <a:rPr lang="ar-SA" sz="1800" dirty="0" smtClean="0">
                <a:solidFill>
                  <a:srgbClr val="002060"/>
                </a:solidFill>
                <a:cs typeface="mohammad bold art 1" pitchFamily="2" charset="-78"/>
              </a:rPr>
              <a:t>يُعد </a:t>
            </a:r>
            <a:r>
              <a:rPr lang="ar-SA" sz="1800" dirty="0">
                <a:solidFill>
                  <a:srgbClr val="002060"/>
                </a:solidFill>
                <a:cs typeface="mohammad bold art 1" pitchFamily="2" charset="-78"/>
              </a:rPr>
              <a:t>في الهيئة سجلاً خاصاً لقيد البلاغات التي ترد </a:t>
            </a:r>
            <a:r>
              <a:rPr lang="ar-KW" sz="1800" dirty="0" smtClean="0">
                <a:solidFill>
                  <a:srgbClr val="002060"/>
                </a:solidFill>
                <a:cs typeface="mohammad bold art 1" pitchFamily="2" charset="-78"/>
              </a:rPr>
              <a:t>إليها </a:t>
            </a:r>
            <a:r>
              <a:rPr lang="ar-SA" sz="1800" dirty="0" smtClean="0">
                <a:solidFill>
                  <a:srgbClr val="002060"/>
                </a:solidFill>
                <a:cs typeface="mohammad bold art 1" pitchFamily="2" charset="-78"/>
              </a:rPr>
              <a:t>وبمجرد </a:t>
            </a:r>
            <a:r>
              <a:rPr lang="ar-SA" sz="1800" dirty="0">
                <a:solidFill>
                  <a:srgbClr val="002060"/>
                </a:solidFill>
                <a:cs typeface="mohammad bold art 1" pitchFamily="2" charset="-78"/>
              </a:rPr>
              <a:t>أن يتلقاها الموظف المختص عليه أن يقوم بإثباتها في محضر، ويقيد ملخص البلاغ وتاريخه في السجل ذاته، ويشار فيه </a:t>
            </a:r>
            <a:r>
              <a:rPr lang="ar-KW" sz="1800" dirty="0">
                <a:solidFill>
                  <a:srgbClr val="002060"/>
                </a:solidFill>
                <a:cs typeface="mohammad bold art 1" pitchFamily="2" charset="-78"/>
              </a:rPr>
              <a:t>-</a:t>
            </a:r>
            <a:r>
              <a:rPr lang="ar-KW" sz="1800" dirty="0" smtClean="0">
                <a:solidFill>
                  <a:srgbClr val="002060"/>
                </a:solidFill>
                <a:cs typeface="mohammad bold art 1" pitchFamily="2" charset="-78"/>
              </a:rPr>
              <a:t>أي في السجل- </a:t>
            </a:r>
            <a:r>
              <a:rPr lang="ar-SA" sz="1800" dirty="0" smtClean="0">
                <a:solidFill>
                  <a:srgbClr val="002060"/>
                </a:solidFill>
                <a:cs typeface="mohammad bold art 1" pitchFamily="2" charset="-78"/>
              </a:rPr>
              <a:t>إلى </a:t>
            </a:r>
            <a:r>
              <a:rPr lang="ar-SA" sz="1800" dirty="0">
                <a:solidFill>
                  <a:srgbClr val="002060"/>
                </a:solidFill>
                <a:cs typeface="mohammad bold art 1" pitchFamily="2" charset="-78"/>
              </a:rPr>
              <a:t>ما تم بخصوصها من حفظ أو جمع استدلالات أو إحالة إلى جهة أخرى وما تم بشأنها.</a:t>
            </a:r>
            <a:endParaRPr lang="en-US" sz="1800" dirty="0">
              <a:solidFill>
                <a:srgbClr val="002060"/>
              </a:solidFill>
              <a:cs typeface="mohammad bold art 1" pitchFamily="2" charset="-78"/>
            </a:endParaRPr>
          </a:p>
        </p:txBody>
      </p:sp>
      <p:sp>
        <p:nvSpPr>
          <p:cNvPr id="6" name="Slide Number Placeholder 5"/>
          <p:cNvSpPr>
            <a:spLocks noGrp="1"/>
          </p:cNvSpPr>
          <p:nvPr>
            <p:ph type="sldNum" sz="quarter" idx="12"/>
          </p:nvPr>
        </p:nvSpPr>
        <p:spPr/>
        <p:txBody>
          <a:bodyPr/>
          <a:lstStyle/>
          <a:p>
            <a:fld id="{B3A8733E-CDE8-4B54-B697-F436F063129C}" type="slidenum">
              <a:rPr lang="en-US" smtClean="0"/>
              <a:t>16</a:t>
            </a:fld>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751" y="117503"/>
            <a:ext cx="3170956" cy="914400"/>
          </a:xfrm>
          <a:prstGeom prst="rect">
            <a:avLst/>
          </a:prstGeom>
        </p:spPr>
      </p:pic>
      <p:sp>
        <p:nvSpPr>
          <p:cNvPr id="10" name="Content Placeholder 2"/>
          <p:cNvSpPr txBox="1">
            <a:spLocks/>
          </p:cNvSpPr>
          <p:nvPr/>
        </p:nvSpPr>
        <p:spPr>
          <a:xfrm>
            <a:off x="2458661" y="2068632"/>
            <a:ext cx="8570107" cy="105395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Low" rtl="1">
              <a:buFont typeface="Arial" panose="020B0604020202020204" pitchFamily="34" charset="0"/>
              <a:buNone/>
            </a:pPr>
            <a:r>
              <a:rPr lang="ar-KW" sz="1800" dirty="0" smtClean="0">
                <a:solidFill>
                  <a:srgbClr val="002060"/>
                </a:solidFill>
                <a:cs typeface="mohammad bold art 1" pitchFamily="2" charset="-78"/>
              </a:rPr>
              <a:t>- </a:t>
            </a:r>
            <a:r>
              <a:rPr lang="ar-SA" sz="1800" dirty="0" smtClean="0">
                <a:solidFill>
                  <a:srgbClr val="002060"/>
                </a:solidFill>
                <a:cs typeface="mohammad bold art 1" pitchFamily="2" charset="-78"/>
              </a:rPr>
              <a:t>تتولى الإدارة القانونية </a:t>
            </a:r>
            <a:r>
              <a:rPr lang="ar-KW" sz="1800" dirty="0" smtClean="0">
                <a:solidFill>
                  <a:srgbClr val="002060"/>
                </a:solidFill>
                <a:cs typeface="mohammad bold art 1" pitchFamily="2" charset="-78"/>
              </a:rPr>
              <a:t>في الهيئة </a:t>
            </a:r>
            <a:r>
              <a:rPr lang="ar-SA" sz="1800" dirty="0" smtClean="0">
                <a:solidFill>
                  <a:srgbClr val="002060"/>
                </a:solidFill>
                <a:cs typeface="mohammad bold art 1" pitchFamily="2" charset="-78"/>
              </a:rPr>
              <a:t>التحقيق في البلاغات والتوجيه بشأن طلب التحري عنها وجمع المعلومات والمستندات للتأكد من صحتها وإبداء الرأي بشأنها من حيث حفظها أو التحقيق المبدئي فيها أو إحالتها إلى جهة أخرى أو تقديم التوصية للمدير التنفيذي في الهيئة. </a:t>
            </a:r>
            <a:endParaRPr lang="ar-KW" sz="1800" dirty="0" smtClean="0">
              <a:solidFill>
                <a:srgbClr val="002060"/>
              </a:solidFill>
              <a:cs typeface="mohammad bold art 1" pitchFamily="2" charset="-78"/>
            </a:endParaRPr>
          </a:p>
          <a:p>
            <a:pPr marL="0" indent="0" algn="just" rtl="1">
              <a:buFont typeface="Arial" panose="020B0604020202020204" pitchFamily="34" charset="0"/>
              <a:buNone/>
            </a:pPr>
            <a:endParaRPr lang="en-US" sz="2000" dirty="0">
              <a:solidFill>
                <a:srgbClr val="002060"/>
              </a:solidFill>
              <a:cs typeface="mohammad bold art 1" pitchFamily="2" charset="-78"/>
            </a:endParaRPr>
          </a:p>
        </p:txBody>
      </p:sp>
      <p:sp>
        <p:nvSpPr>
          <p:cNvPr id="11" name="Content Placeholder 2"/>
          <p:cNvSpPr txBox="1">
            <a:spLocks/>
          </p:cNvSpPr>
          <p:nvPr/>
        </p:nvSpPr>
        <p:spPr>
          <a:xfrm>
            <a:off x="2543622" y="3106668"/>
            <a:ext cx="8474690" cy="10986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Low" rtl="1">
              <a:buFont typeface="Arial" panose="020B0604020202020204" pitchFamily="34" charset="0"/>
              <a:buNone/>
            </a:pPr>
            <a:r>
              <a:rPr lang="ar-KW" sz="1800" dirty="0" smtClean="0">
                <a:solidFill>
                  <a:srgbClr val="002060"/>
                </a:solidFill>
                <a:cs typeface="mohammad bold art 1" pitchFamily="2" charset="-78"/>
              </a:rPr>
              <a:t>- </a:t>
            </a:r>
            <a:r>
              <a:rPr lang="ar-SA" sz="1800" dirty="0" smtClean="0">
                <a:solidFill>
                  <a:srgbClr val="002060"/>
                </a:solidFill>
                <a:cs typeface="mohammad bold art 1" pitchFamily="2" charset="-78"/>
              </a:rPr>
              <a:t>يجوز عند الاقتضاء أن يدلي المبلغون والشهود بأقوالهم باستخدام تكنولوجيا الاتصالات والفيديو وغيرها من الوسائل والتطبيقات التي تكفل سريتهم وسلامتهم</a:t>
            </a:r>
            <a:endParaRPr lang="en-US" sz="1800" dirty="0">
              <a:solidFill>
                <a:srgbClr val="002060"/>
              </a:solidFill>
              <a:cs typeface="mohammad bold art 1" pitchFamily="2" charset="-78"/>
            </a:endParaRPr>
          </a:p>
        </p:txBody>
      </p:sp>
      <p:sp>
        <p:nvSpPr>
          <p:cNvPr id="12" name="Content Placeholder 2"/>
          <p:cNvSpPr txBox="1">
            <a:spLocks/>
          </p:cNvSpPr>
          <p:nvPr/>
        </p:nvSpPr>
        <p:spPr>
          <a:xfrm>
            <a:off x="2567300" y="3893728"/>
            <a:ext cx="8461468" cy="90158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Low" rtl="1">
              <a:buFont typeface="Arial" panose="020B0604020202020204" pitchFamily="34" charset="0"/>
              <a:buNone/>
            </a:pPr>
            <a:r>
              <a:rPr lang="ar-KW" sz="1800" dirty="0" smtClean="0">
                <a:solidFill>
                  <a:srgbClr val="002060"/>
                </a:solidFill>
                <a:cs typeface="mohammad bold art 1" pitchFamily="2" charset="-78"/>
              </a:rPr>
              <a:t>- </a:t>
            </a:r>
            <a:r>
              <a:rPr lang="ar-SA" sz="1800" dirty="0" smtClean="0">
                <a:solidFill>
                  <a:srgbClr val="002060"/>
                </a:solidFill>
                <a:cs typeface="mohammad bold art 1" pitchFamily="2" charset="-78"/>
              </a:rPr>
              <a:t>يعتبر في حكم المبلغ ويتمتع بذات الحماية كل من الشهود والمتضررين من الجرائم </a:t>
            </a:r>
            <a:r>
              <a:rPr lang="ar-KW" sz="1800" dirty="0" smtClean="0">
                <a:solidFill>
                  <a:srgbClr val="002060"/>
                </a:solidFill>
                <a:cs typeface="mohammad bold art 1" pitchFamily="2" charset="-78"/>
              </a:rPr>
              <a:t>والمخالفات </a:t>
            </a:r>
            <a:r>
              <a:rPr lang="ar-SA" sz="1800" dirty="0" smtClean="0">
                <a:solidFill>
                  <a:srgbClr val="002060"/>
                </a:solidFill>
                <a:cs typeface="mohammad bold art 1" pitchFamily="2" charset="-78"/>
              </a:rPr>
              <a:t>إذا أدلوا بشهادة تتعلق </a:t>
            </a:r>
            <a:r>
              <a:rPr lang="ar-KW" sz="1800" dirty="0" smtClean="0">
                <a:solidFill>
                  <a:srgbClr val="002060"/>
                </a:solidFill>
                <a:cs typeface="mohammad bold art 1" pitchFamily="2" charset="-78"/>
              </a:rPr>
              <a:t>بتلك الوقائع.</a:t>
            </a:r>
            <a:endParaRPr lang="en-US" sz="1800" dirty="0" smtClean="0">
              <a:solidFill>
                <a:srgbClr val="002060"/>
              </a:solidFill>
              <a:cs typeface="mohammad bold art 1" pitchFamily="2" charset="-78"/>
            </a:endParaRPr>
          </a:p>
          <a:p>
            <a:pPr marL="0" indent="0" algn="r" rtl="1">
              <a:buFont typeface="Arial" panose="020B0604020202020204" pitchFamily="34" charset="0"/>
              <a:buNone/>
            </a:pPr>
            <a:endParaRPr lang="en-US" sz="2000" dirty="0">
              <a:solidFill>
                <a:schemeClr val="accent1"/>
              </a:solidFill>
              <a:cs typeface="mohammad bold art 1" pitchFamily="2" charset="-78"/>
            </a:endParaRPr>
          </a:p>
        </p:txBody>
      </p:sp>
      <p:pic>
        <p:nvPicPr>
          <p:cNvPr id="1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13569" y="6317575"/>
            <a:ext cx="9063766" cy="775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4" name="Straight Connector 13"/>
          <p:cNvCxnSpPr/>
          <p:nvPr/>
        </p:nvCxnSpPr>
        <p:spPr>
          <a:xfrm>
            <a:off x="5906823" y="911824"/>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33172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78294" y="274759"/>
            <a:ext cx="2199041" cy="599888"/>
          </a:xfrm>
        </p:spPr>
        <p:txBody>
          <a:bodyPr>
            <a:normAutofit/>
          </a:bodyPr>
          <a:lstStyle/>
          <a:p>
            <a:pPr algn="r" rtl="1"/>
            <a:r>
              <a:rPr lang="ar-SA" sz="3000" dirty="0">
                <a:solidFill>
                  <a:srgbClr val="002060"/>
                </a:solidFill>
                <a:cs typeface="mohammad bold art 1" pitchFamily="2" charset="-78"/>
              </a:rPr>
              <a:t>حماية المبلغ</a:t>
            </a:r>
            <a:endParaRPr lang="en-US" sz="3000" dirty="0">
              <a:solidFill>
                <a:srgbClr val="002060"/>
              </a:solidFill>
              <a:cs typeface="mohammad bold art 1" pitchFamily="2" charset="-78"/>
            </a:endParaRPr>
          </a:p>
        </p:txBody>
      </p:sp>
      <p:sp>
        <p:nvSpPr>
          <p:cNvPr id="3" name="Content Placeholder 2"/>
          <p:cNvSpPr>
            <a:spLocks noGrp="1"/>
          </p:cNvSpPr>
          <p:nvPr>
            <p:ph idx="1"/>
          </p:nvPr>
        </p:nvSpPr>
        <p:spPr>
          <a:xfrm>
            <a:off x="1561446" y="1215700"/>
            <a:ext cx="9315889" cy="1378734"/>
          </a:xfrm>
        </p:spPr>
        <p:txBody>
          <a:bodyPr>
            <a:normAutofit lnSpcReduction="10000"/>
          </a:bodyPr>
          <a:lstStyle/>
          <a:p>
            <a:pPr marL="0" indent="0" algn="justLow" rtl="1">
              <a:buNone/>
            </a:pPr>
            <a:r>
              <a:rPr lang="ar-KW" sz="2000" dirty="0" smtClean="0">
                <a:solidFill>
                  <a:srgbClr val="002060"/>
                </a:solidFill>
                <a:cs typeface="mohammad bold art 1" pitchFamily="2" charset="-78"/>
              </a:rPr>
              <a:t>- </a:t>
            </a:r>
            <a:r>
              <a:rPr lang="ar-SA" sz="2000" dirty="0" smtClean="0">
                <a:solidFill>
                  <a:srgbClr val="002060"/>
                </a:solidFill>
                <a:cs typeface="mohammad bold art 1" pitchFamily="2" charset="-78"/>
              </a:rPr>
              <a:t>يجوز </a:t>
            </a:r>
            <a:r>
              <a:rPr lang="ar-SA" sz="2000" dirty="0">
                <a:solidFill>
                  <a:srgbClr val="002060"/>
                </a:solidFill>
                <a:cs typeface="mohammad bold art 1" pitchFamily="2" charset="-78"/>
              </a:rPr>
              <a:t>للهيئة أن توفر </a:t>
            </a:r>
            <a:r>
              <a:rPr lang="ar-KW" sz="2000" dirty="0" smtClean="0">
                <a:solidFill>
                  <a:srgbClr val="002060"/>
                </a:solidFill>
                <a:cs typeface="mohammad bold art 1" pitchFamily="2" charset="-78"/>
              </a:rPr>
              <a:t>وسائل لحماية </a:t>
            </a:r>
            <a:r>
              <a:rPr lang="ar-KW" sz="2000" dirty="0">
                <a:solidFill>
                  <a:srgbClr val="002060"/>
                </a:solidFill>
                <a:cs typeface="mohammad bold art 1" pitchFamily="2" charset="-78"/>
              </a:rPr>
              <a:t>ا</a:t>
            </a:r>
            <a:r>
              <a:rPr lang="ar-SA" sz="2000" dirty="0" smtClean="0">
                <a:solidFill>
                  <a:srgbClr val="002060"/>
                </a:solidFill>
                <a:cs typeface="mohammad bold art 1" pitchFamily="2" charset="-78"/>
              </a:rPr>
              <a:t>لمبلغ </a:t>
            </a:r>
            <a:r>
              <a:rPr lang="ar-SA" sz="2000" dirty="0">
                <a:solidFill>
                  <a:srgbClr val="002060"/>
                </a:solidFill>
                <a:cs typeface="mohammad bold art 1" pitchFamily="2" charset="-78"/>
              </a:rPr>
              <a:t>والشهود عن طريق إخفاء الهوية واستبدالها برموز </a:t>
            </a:r>
            <a:r>
              <a:rPr lang="ar-SA" sz="2000" dirty="0" smtClean="0">
                <a:solidFill>
                  <a:srgbClr val="002060"/>
                </a:solidFill>
                <a:cs typeface="mohammad bold art 1" pitchFamily="2" charset="-78"/>
              </a:rPr>
              <a:t>خاصة</a:t>
            </a:r>
            <a:r>
              <a:rPr lang="ar-KW" sz="2000" dirty="0" smtClean="0">
                <a:solidFill>
                  <a:srgbClr val="002060"/>
                </a:solidFill>
                <a:cs typeface="mohammad bold art 1" pitchFamily="2" charset="-78"/>
              </a:rPr>
              <a:t>،</a:t>
            </a:r>
            <a:r>
              <a:rPr lang="ar-SA" sz="2000" dirty="0" smtClean="0">
                <a:solidFill>
                  <a:srgbClr val="002060"/>
                </a:solidFill>
                <a:cs typeface="mohammad bold art 1" pitchFamily="2" charset="-78"/>
              </a:rPr>
              <a:t> </a:t>
            </a:r>
            <a:r>
              <a:rPr lang="ar-SA" sz="2000" dirty="0">
                <a:solidFill>
                  <a:srgbClr val="002060"/>
                </a:solidFill>
                <a:cs typeface="mohammad bold art 1" pitchFamily="2" charset="-78"/>
              </a:rPr>
              <a:t>وتعد الهيئة سجلات سرية تحتوي على البيانات الأصلية لكل من تقرر إخفاء هويته أو حمايته وتحفظ بما يكفل سريتها ولا يكشف عنها إلا بقرار من الهيئة أو المحكمة المختصة. وللهيئة أن تعتمد أية تدابير أو إجراءات ضرورية أخرى تراها لتوفير الحماية اللازمة للمبلغ أو الشهود.</a:t>
            </a:r>
            <a:endParaRPr lang="en-US" sz="2000" dirty="0">
              <a:solidFill>
                <a:srgbClr val="002060"/>
              </a:solidFill>
              <a:cs typeface="mohammad bold art 1" pitchFamily="2" charset="-78"/>
            </a:endParaRPr>
          </a:p>
        </p:txBody>
      </p:sp>
      <p:sp>
        <p:nvSpPr>
          <p:cNvPr id="5" name="Title 1"/>
          <p:cNvSpPr txBox="1">
            <a:spLocks/>
          </p:cNvSpPr>
          <p:nvPr/>
        </p:nvSpPr>
        <p:spPr>
          <a:xfrm>
            <a:off x="1561446" y="2361514"/>
            <a:ext cx="9315890" cy="140925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Low" rtl="1"/>
            <a:r>
              <a:rPr lang="ar-KW" sz="2000" dirty="0" smtClean="0">
                <a:solidFill>
                  <a:srgbClr val="002060"/>
                </a:solidFill>
                <a:cs typeface="mohammad bold art 1" pitchFamily="2" charset="-78"/>
              </a:rPr>
              <a:t>- </a:t>
            </a:r>
            <a:r>
              <a:rPr lang="ar-SA" sz="2000" dirty="0" smtClean="0">
                <a:solidFill>
                  <a:srgbClr val="002060"/>
                </a:solidFill>
                <a:cs typeface="mohammad bold art 1" pitchFamily="2" charset="-78"/>
              </a:rPr>
              <a:t>لا يجوز </a:t>
            </a:r>
            <a:r>
              <a:rPr lang="ar-KW" sz="2000" dirty="0" smtClean="0">
                <a:solidFill>
                  <a:srgbClr val="002060"/>
                </a:solidFill>
                <a:cs typeface="mohammad bold art 1" pitchFamily="2" charset="-78"/>
              </a:rPr>
              <a:t>لجهة العمل </a:t>
            </a:r>
            <a:r>
              <a:rPr lang="ar-SA" sz="2000" dirty="0" smtClean="0">
                <a:solidFill>
                  <a:srgbClr val="002060"/>
                </a:solidFill>
                <a:cs typeface="mohammad bold art 1" pitchFamily="2" charset="-78"/>
              </a:rPr>
              <a:t>اتخاذ أي إجراء ضد المبلغ يغير من مركزه القانوني، أو الإداري، أو ينتقص من حقوقه، أو يحرمه منها، أو يشوه مكانته، أو سمعته، أو أي تدابير أو إجراءات أخرى تلحق به الضرر؛ بسبب يتصل بدوره في كشف الجرائم</a:t>
            </a:r>
            <a:r>
              <a:rPr lang="ar-KW" sz="2000" dirty="0" smtClean="0">
                <a:solidFill>
                  <a:srgbClr val="002060"/>
                </a:solidFill>
                <a:cs typeface="mohammad bold art 1" pitchFamily="2" charset="-78"/>
              </a:rPr>
              <a:t> والمخالفات</a:t>
            </a:r>
            <a:r>
              <a:rPr lang="ar-SA" sz="2000" dirty="0" smtClean="0">
                <a:solidFill>
                  <a:srgbClr val="002060"/>
                </a:solidFill>
                <a:cs typeface="mohammad bold art 1" pitchFamily="2" charset="-78"/>
              </a:rPr>
              <a:t> المنصوص عليها في القانون</a:t>
            </a:r>
            <a:r>
              <a:rPr lang="ar-KW" sz="2000" dirty="0" smtClean="0">
                <a:solidFill>
                  <a:srgbClr val="002060"/>
                </a:solidFill>
                <a:cs typeface="mohammad bold art 1" pitchFamily="2" charset="-78"/>
              </a:rPr>
              <a:t> أو اللائحة</a:t>
            </a:r>
            <a:r>
              <a:rPr lang="ar-SA" sz="2000" dirty="0" smtClean="0">
                <a:solidFill>
                  <a:srgbClr val="002060"/>
                </a:solidFill>
                <a:cs typeface="mohammad bold art 1" pitchFamily="2" charset="-78"/>
              </a:rPr>
              <a:t>.</a:t>
            </a:r>
            <a:endParaRPr lang="en-US" sz="2000" dirty="0">
              <a:solidFill>
                <a:srgbClr val="002060"/>
              </a:solidFill>
              <a:cs typeface="mohammad bold art 1" pitchFamily="2" charset="-78"/>
            </a:endParaRPr>
          </a:p>
        </p:txBody>
      </p:sp>
      <p:sp>
        <p:nvSpPr>
          <p:cNvPr id="7" name="Slide Number Placeholder 6"/>
          <p:cNvSpPr>
            <a:spLocks noGrp="1"/>
          </p:cNvSpPr>
          <p:nvPr>
            <p:ph type="sldNum" sz="quarter" idx="12"/>
          </p:nvPr>
        </p:nvSpPr>
        <p:spPr/>
        <p:txBody>
          <a:bodyPr/>
          <a:lstStyle/>
          <a:p>
            <a:fld id="{B3A8733E-CDE8-4B54-B697-F436F063129C}" type="slidenum">
              <a:rPr lang="en-US" smtClean="0"/>
              <a:t>17</a:t>
            </a:fld>
            <a:endParaRPr lang="en-US"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751" y="117503"/>
            <a:ext cx="3170956" cy="914400"/>
          </a:xfrm>
          <a:prstGeom prst="rect">
            <a:avLst/>
          </a:prstGeom>
        </p:spPr>
      </p:pic>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13569" y="6317575"/>
            <a:ext cx="9063766" cy="775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5906823" y="911824"/>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26245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02942" y="1201322"/>
            <a:ext cx="9374393" cy="892886"/>
          </a:xfrm>
        </p:spPr>
        <p:txBody>
          <a:bodyPr>
            <a:normAutofit/>
          </a:bodyPr>
          <a:lstStyle/>
          <a:p>
            <a:pPr marL="0" indent="0" algn="justLow" rtl="1">
              <a:buNone/>
            </a:pPr>
            <a:r>
              <a:rPr lang="ar-KW" sz="2000" dirty="0" smtClean="0">
                <a:solidFill>
                  <a:srgbClr val="002060"/>
                </a:solidFill>
                <a:cs typeface="mohammad bold art 1" pitchFamily="2" charset="-78"/>
              </a:rPr>
              <a:t>- </a:t>
            </a:r>
            <a:r>
              <a:rPr lang="ar-SA" sz="2000" dirty="0" smtClean="0">
                <a:solidFill>
                  <a:srgbClr val="002060"/>
                </a:solidFill>
                <a:cs typeface="mohammad bold art 1" pitchFamily="2" charset="-78"/>
              </a:rPr>
              <a:t>يُساءل </a:t>
            </a:r>
            <a:r>
              <a:rPr lang="ar-SA" sz="2000" dirty="0">
                <a:solidFill>
                  <a:srgbClr val="002060"/>
                </a:solidFill>
                <a:cs typeface="mohammad bold art 1" pitchFamily="2" charset="-78"/>
              </a:rPr>
              <a:t>تأديبياً كل من يتخذ ضد المبلغ إجراء مما تقدم بسبب إبلاغه عن جريمة </a:t>
            </a:r>
            <a:r>
              <a:rPr lang="ar-KW" sz="2000" dirty="0" smtClean="0">
                <a:solidFill>
                  <a:srgbClr val="002060"/>
                </a:solidFill>
                <a:cs typeface="mohammad bold art 1" pitchFamily="2" charset="-78"/>
              </a:rPr>
              <a:t>أو مخالفة </a:t>
            </a:r>
            <a:r>
              <a:rPr lang="ar-SA" sz="2000" dirty="0" smtClean="0">
                <a:solidFill>
                  <a:srgbClr val="002060"/>
                </a:solidFill>
                <a:cs typeface="mohammad bold art 1" pitchFamily="2" charset="-78"/>
              </a:rPr>
              <a:t>منصوص </a:t>
            </a:r>
            <a:r>
              <a:rPr lang="ar-SA" sz="2000" dirty="0">
                <a:solidFill>
                  <a:srgbClr val="002060"/>
                </a:solidFill>
                <a:cs typeface="mohammad bold art 1" pitchFamily="2" charset="-78"/>
              </a:rPr>
              <a:t>عليها في </a:t>
            </a:r>
            <a:r>
              <a:rPr lang="ar-SA" sz="2000" dirty="0" smtClean="0">
                <a:solidFill>
                  <a:srgbClr val="002060"/>
                </a:solidFill>
                <a:cs typeface="mohammad bold art 1" pitchFamily="2" charset="-78"/>
              </a:rPr>
              <a:t>القانون</a:t>
            </a:r>
            <a:r>
              <a:rPr lang="ar-KW" sz="2000" dirty="0" smtClean="0">
                <a:solidFill>
                  <a:srgbClr val="002060"/>
                </a:solidFill>
                <a:cs typeface="mohammad bold art 1" pitchFamily="2" charset="-78"/>
              </a:rPr>
              <a:t> أو اللائحة التنفيذية.</a:t>
            </a:r>
            <a:endParaRPr lang="en-US" sz="2000" dirty="0">
              <a:solidFill>
                <a:srgbClr val="002060"/>
              </a:solidFill>
              <a:cs typeface="mohammad bold art 1" pitchFamily="2" charset="-78"/>
            </a:endParaRPr>
          </a:p>
        </p:txBody>
      </p:sp>
      <p:sp>
        <p:nvSpPr>
          <p:cNvPr id="4" name="Content Placeholder 2"/>
          <p:cNvSpPr txBox="1">
            <a:spLocks/>
          </p:cNvSpPr>
          <p:nvPr/>
        </p:nvSpPr>
        <p:spPr>
          <a:xfrm>
            <a:off x="1502941" y="2207988"/>
            <a:ext cx="9374393" cy="71816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Low" rtl="1">
              <a:buNone/>
            </a:pPr>
            <a:r>
              <a:rPr lang="ar-KW" sz="2000" dirty="0" smtClean="0">
                <a:solidFill>
                  <a:srgbClr val="002060"/>
                </a:solidFill>
                <a:cs typeface="mohammad bold art 1" pitchFamily="2" charset="-78"/>
              </a:rPr>
              <a:t>- كما </a:t>
            </a:r>
            <a:r>
              <a:rPr lang="ar-SA" sz="2000" dirty="0" smtClean="0">
                <a:solidFill>
                  <a:srgbClr val="002060"/>
                </a:solidFill>
                <a:cs typeface="mohammad bold art 1" pitchFamily="2" charset="-78"/>
              </a:rPr>
              <a:t>لا </a:t>
            </a:r>
            <a:r>
              <a:rPr lang="ar-SA" sz="2000" dirty="0">
                <a:solidFill>
                  <a:srgbClr val="002060"/>
                </a:solidFill>
                <a:cs typeface="mohammad bold art 1" pitchFamily="2" charset="-78"/>
              </a:rPr>
              <a:t>يجوز الرجوع على المبلغ </a:t>
            </a:r>
            <a:r>
              <a:rPr lang="ar-SA" sz="2000" dirty="0" smtClean="0">
                <a:solidFill>
                  <a:srgbClr val="002060"/>
                </a:solidFill>
                <a:cs typeface="mohammad bold art 1" pitchFamily="2" charset="-78"/>
              </a:rPr>
              <a:t>جزائيا</a:t>
            </a:r>
            <a:r>
              <a:rPr lang="ar-KW" sz="2000" dirty="0" smtClean="0">
                <a:solidFill>
                  <a:srgbClr val="002060"/>
                </a:solidFill>
                <a:cs typeface="mohammad bold art 1" pitchFamily="2" charset="-78"/>
              </a:rPr>
              <a:t>ً</a:t>
            </a:r>
            <a:r>
              <a:rPr lang="ar-SA" sz="2000" dirty="0" smtClean="0">
                <a:solidFill>
                  <a:srgbClr val="002060"/>
                </a:solidFill>
                <a:cs typeface="mohammad bold art 1" pitchFamily="2" charset="-78"/>
              </a:rPr>
              <a:t> </a:t>
            </a:r>
            <a:r>
              <a:rPr lang="ar-SA" sz="2000" dirty="0">
                <a:solidFill>
                  <a:srgbClr val="002060"/>
                </a:solidFill>
                <a:cs typeface="mohammad bold art 1" pitchFamily="2" charset="-78"/>
              </a:rPr>
              <a:t>أو </a:t>
            </a:r>
            <a:r>
              <a:rPr lang="ar-SA" sz="2000" dirty="0" smtClean="0">
                <a:solidFill>
                  <a:srgbClr val="002060"/>
                </a:solidFill>
                <a:cs typeface="mohammad bold art 1" pitchFamily="2" charset="-78"/>
              </a:rPr>
              <a:t>مدنيا</a:t>
            </a:r>
            <a:r>
              <a:rPr lang="ar-KW" sz="2000" dirty="0" smtClean="0">
                <a:solidFill>
                  <a:srgbClr val="002060"/>
                </a:solidFill>
                <a:cs typeface="mohammad bold art 1" pitchFamily="2" charset="-78"/>
              </a:rPr>
              <a:t>ً</a:t>
            </a:r>
            <a:r>
              <a:rPr lang="ar-SA" sz="2000" dirty="0" smtClean="0">
                <a:solidFill>
                  <a:srgbClr val="002060"/>
                </a:solidFill>
                <a:cs typeface="mohammad bold art 1" pitchFamily="2" charset="-78"/>
              </a:rPr>
              <a:t> </a:t>
            </a:r>
            <a:r>
              <a:rPr lang="ar-SA" sz="2000" dirty="0">
                <a:solidFill>
                  <a:srgbClr val="002060"/>
                </a:solidFill>
                <a:cs typeface="mohammad bold art 1" pitchFamily="2" charset="-78"/>
              </a:rPr>
              <a:t>أو </a:t>
            </a:r>
            <a:r>
              <a:rPr lang="ar-SA" sz="2000" dirty="0" smtClean="0">
                <a:solidFill>
                  <a:srgbClr val="002060"/>
                </a:solidFill>
                <a:cs typeface="mohammad bold art 1" pitchFamily="2" charset="-78"/>
              </a:rPr>
              <a:t>تأديبيا</a:t>
            </a:r>
            <a:r>
              <a:rPr lang="ar-KW" sz="2000" dirty="0" smtClean="0">
                <a:solidFill>
                  <a:srgbClr val="002060"/>
                </a:solidFill>
                <a:cs typeface="mohammad bold art 1" pitchFamily="2" charset="-78"/>
              </a:rPr>
              <a:t>ً</a:t>
            </a:r>
            <a:r>
              <a:rPr lang="ar-SA" sz="2000" dirty="0" smtClean="0">
                <a:solidFill>
                  <a:srgbClr val="002060"/>
                </a:solidFill>
                <a:cs typeface="mohammad bold art 1" pitchFamily="2" charset="-78"/>
              </a:rPr>
              <a:t>، </a:t>
            </a:r>
            <a:r>
              <a:rPr lang="ar-SA" sz="2000" dirty="0">
                <a:solidFill>
                  <a:srgbClr val="002060"/>
                </a:solidFill>
                <a:cs typeface="mohammad bold art 1" pitchFamily="2" charset="-78"/>
              </a:rPr>
              <a:t>طالما اعتقد </a:t>
            </a:r>
            <a:r>
              <a:rPr lang="ar-SA" sz="2000" dirty="0" smtClean="0">
                <a:solidFill>
                  <a:srgbClr val="002060"/>
                </a:solidFill>
                <a:cs typeface="mohammad bold art 1" pitchFamily="2" charset="-78"/>
              </a:rPr>
              <a:t>–</a:t>
            </a:r>
            <a:r>
              <a:rPr lang="ar-KW" sz="2000" dirty="0" smtClean="0">
                <a:solidFill>
                  <a:srgbClr val="002060"/>
                </a:solidFill>
                <a:cs typeface="mohammad bold art 1" pitchFamily="2" charset="-78"/>
              </a:rPr>
              <a:t> </a:t>
            </a:r>
            <a:r>
              <a:rPr lang="ar-SA" sz="2000" dirty="0" smtClean="0">
                <a:solidFill>
                  <a:srgbClr val="002060"/>
                </a:solidFill>
                <a:cs typeface="mohammad bold art 1" pitchFamily="2" charset="-78"/>
              </a:rPr>
              <a:t>بح</a:t>
            </a:r>
            <a:r>
              <a:rPr lang="ar-KW" sz="2000" dirty="0" smtClean="0">
                <a:solidFill>
                  <a:srgbClr val="002060"/>
                </a:solidFill>
                <a:cs typeface="mohammad bold art 1" pitchFamily="2" charset="-78"/>
              </a:rPr>
              <a:t>ًُ</a:t>
            </a:r>
            <a:r>
              <a:rPr lang="ar-SA" sz="2000" dirty="0" smtClean="0">
                <a:solidFill>
                  <a:srgbClr val="002060"/>
                </a:solidFill>
                <a:cs typeface="mohammad bold art 1" pitchFamily="2" charset="-78"/>
              </a:rPr>
              <a:t>سن</a:t>
            </a:r>
            <a:r>
              <a:rPr lang="ar-KW" sz="2000" dirty="0" smtClean="0">
                <a:solidFill>
                  <a:srgbClr val="002060"/>
                </a:solidFill>
                <a:cs typeface="mohammad bold art 1" pitchFamily="2" charset="-78"/>
              </a:rPr>
              <a:t>ِ</a:t>
            </a:r>
            <a:r>
              <a:rPr lang="ar-SA" sz="2000" dirty="0" smtClean="0">
                <a:solidFill>
                  <a:srgbClr val="002060"/>
                </a:solidFill>
                <a:cs typeface="mohammad bold art 1" pitchFamily="2" charset="-78"/>
              </a:rPr>
              <a:t> نية</a:t>
            </a:r>
            <a:r>
              <a:rPr lang="ar-KW" sz="2000" dirty="0" smtClean="0">
                <a:solidFill>
                  <a:srgbClr val="002060"/>
                </a:solidFill>
                <a:cs typeface="mohammad bold art 1" pitchFamily="2" charset="-78"/>
              </a:rPr>
              <a:t>ٍ </a:t>
            </a:r>
            <a:r>
              <a:rPr lang="ar-SA" sz="2000" dirty="0" smtClean="0">
                <a:solidFill>
                  <a:srgbClr val="002060"/>
                </a:solidFill>
                <a:cs typeface="mohammad bold art 1" pitchFamily="2" charset="-78"/>
              </a:rPr>
              <a:t>- </a:t>
            </a:r>
            <a:r>
              <a:rPr lang="ar-SA" sz="2000" dirty="0">
                <a:solidFill>
                  <a:srgbClr val="002060"/>
                </a:solidFill>
                <a:cs typeface="mohammad bold art 1" pitchFamily="2" charset="-78"/>
              </a:rPr>
              <a:t>صحة الواقعة التي أبلغ عنها مهما كانت نتيجة ذلك البلاغ.</a:t>
            </a:r>
            <a:endParaRPr lang="en-US" sz="2000" dirty="0">
              <a:solidFill>
                <a:srgbClr val="002060"/>
              </a:solidFill>
              <a:cs typeface="mohammad bold art 1" pitchFamily="2" charset="-78"/>
            </a:endParaRPr>
          </a:p>
        </p:txBody>
      </p:sp>
      <p:sp>
        <p:nvSpPr>
          <p:cNvPr id="5" name="Content Placeholder 2"/>
          <p:cNvSpPr txBox="1">
            <a:spLocks/>
          </p:cNvSpPr>
          <p:nvPr/>
        </p:nvSpPr>
        <p:spPr>
          <a:xfrm>
            <a:off x="1502940" y="3243958"/>
            <a:ext cx="9374393" cy="89598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Low" rtl="1">
              <a:buNone/>
            </a:pPr>
            <a:r>
              <a:rPr lang="ar-KW" sz="2000" dirty="0" smtClean="0">
                <a:solidFill>
                  <a:srgbClr val="002060"/>
                </a:solidFill>
                <a:cs typeface="mohammad bold art 1" pitchFamily="2" charset="-78"/>
              </a:rPr>
              <a:t>- إلا أنه </a:t>
            </a:r>
            <a:r>
              <a:rPr lang="ar-SA" sz="2000" dirty="0" smtClean="0">
                <a:solidFill>
                  <a:srgbClr val="002060"/>
                </a:solidFill>
                <a:cs typeface="mohammad bold art 1" pitchFamily="2" charset="-78"/>
              </a:rPr>
              <a:t>لا </a:t>
            </a:r>
            <a:r>
              <a:rPr lang="ar-SA" sz="2000" dirty="0">
                <a:solidFill>
                  <a:srgbClr val="002060"/>
                </a:solidFill>
                <a:cs typeface="mohammad bold art 1" pitchFamily="2" charset="-78"/>
              </a:rPr>
              <a:t>يعفى المبلغ من المساءلة الجزائية والمدنية والتأديبية إذا كان تقديم البلاغ يشكل إحدى الجرائم المنصوص عليها في القانون أو أي قانون آخر.</a:t>
            </a:r>
            <a:endParaRPr lang="en-US" sz="2000" dirty="0">
              <a:solidFill>
                <a:srgbClr val="002060"/>
              </a:solidFill>
              <a:cs typeface="mohammad bold art 1" pitchFamily="2" charset="-78"/>
            </a:endParaRPr>
          </a:p>
          <a:p>
            <a:pPr marL="0" indent="0" algn="just" rtl="1">
              <a:buNone/>
            </a:pPr>
            <a:endParaRPr lang="en-US" sz="2000" dirty="0" smtClean="0">
              <a:solidFill>
                <a:schemeClr val="accent1"/>
              </a:solidFill>
              <a:cs typeface="mohammad bold art 1" pitchFamily="2" charset="-78"/>
            </a:endParaRPr>
          </a:p>
        </p:txBody>
      </p:sp>
      <p:sp>
        <p:nvSpPr>
          <p:cNvPr id="6" name="Slide Number Placeholder 5"/>
          <p:cNvSpPr>
            <a:spLocks noGrp="1"/>
          </p:cNvSpPr>
          <p:nvPr>
            <p:ph type="sldNum" sz="quarter" idx="12"/>
          </p:nvPr>
        </p:nvSpPr>
        <p:spPr/>
        <p:txBody>
          <a:bodyPr/>
          <a:lstStyle/>
          <a:p>
            <a:fld id="{B3A8733E-CDE8-4B54-B697-F436F063129C}" type="slidenum">
              <a:rPr lang="en-US" smtClean="0"/>
              <a:t>18</a:t>
            </a:fld>
            <a:endParaRPr lang="en-US"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751" y="117503"/>
            <a:ext cx="3170956" cy="914400"/>
          </a:xfrm>
          <a:prstGeom prst="rect">
            <a:avLst/>
          </a:prstGeom>
        </p:spPr>
      </p:pic>
      <p:sp>
        <p:nvSpPr>
          <p:cNvPr id="11" name="Title 1"/>
          <p:cNvSpPr>
            <a:spLocks noGrp="1"/>
          </p:cNvSpPr>
          <p:nvPr>
            <p:ph type="title"/>
          </p:nvPr>
        </p:nvSpPr>
        <p:spPr>
          <a:xfrm>
            <a:off x="7912259" y="208992"/>
            <a:ext cx="2965076" cy="599888"/>
          </a:xfrm>
        </p:spPr>
        <p:txBody>
          <a:bodyPr>
            <a:normAutofit/>
          </a:bodyPr>
          <a:lstStyle/>
          <a:p>
            <a:pPr algn="r" rtl="1"/>
            <a:r>
              <a:rPr lang="ar-KW" sz="3000" dirty="0" smtClean="0">
                <a:solidFill>
                  <a:srgbClr val="002060"/>
                </a:solidFill>
                <a:cs typeface="mohammad bold art 1" pitchFamily="2" charset="-78"/>
              </a:rPr>
              <a:t>تابع- </a:t>
            </a:r>
            <a:r>
              <a:rPr lang="ar-SA" sz="3000" dirty="0" smtClean="0">
                <a:solidFill>
                  <a:srgbClr val="002060"/>
                </a:solidFill>
                <a:cs typeface="mohammad bold art 1" pitchFamily="2" charset="-78"/>
              </a:rPr>
              <a:t>حماية </a:t>
            </a:r>
            <a:r>
              <a:rPr lang="ar-SA" sz="3000" dirty="0">
                <a:solidFill>
                  <a:srgbClr val="002060"/>
                </a:solidFill>
                <a:cs typeface="mohammad bold art 1" pitchFamily="2" charset="-78"/>
              </a:rPr>
              <a:t>المبلغ</a:t>
            </a:r>
            <a:endParaRPr lang="en-US" sz="3000" dirty="0">
              <a:solidFill>
                <a:srgbClr val="002060"/>
              </a:solidFill>
              <a:cs typeface="mohammad bold art 1" pitchFamily="2" charset="-78"/>
            </a:endParaRPr>
          </a:p>
        </p:txBody>
      </p:sp>
      <p:pic>
        <p:nvPicPr>
          <p:cNvPr id="1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13569" y="6317575"/>
            <a:ext cx="9063766" cy="775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3" name="Straight Connector 12"/>
          <p:cNvCxnSpPr/>
          <p:nvPr/>
        </p:nvCxnSpPr>
        <p:spPr>
          <a:xfrm>
            <a:off x="5906823" y="911824"/>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484274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8392079" y="300431"/>
            <a:ext cx="2514152" cy="61139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rtl="1"/>
            <a:r>
              <a:rPr lang="ar-KW" sz="3000" dirty="0" smtClean="0">
                <a:solidFill>
                  <a:srgbClr val="002060"/>
                </a:solidFill>
                <a:cs typeface="mohammad bold art 1" pitchFamily="2" charset="-78"/>
              </a:rPr>
              <a:t>خامساً: التحقيق</a:t>
            </a:r>
            <a:endParaRPr lang="en-US" sz="3000" dirty="0">
              <a:solidFill>
                <a:srgbClr val="002060"/>
              </a:solidFill>
              <a:cs typeface="mohammad bold art 1" pitchFamily="2" charset="-78"/>
            </a:endParaRPr>
          </a:p>
        </p:txBody>
      </p:sp>
      <p:sp>
        <p:nvSpPr>
          <p:cNvPr id="4" name="Slide Number Placeholder 3"/>
          <p:cNvSpPr>
            <a:spLocks noGrp="1"/>
          </p:cNvSpPr>
          <p:nvPr>
            <p:ph type="sldNum" sz="quarter" idx="12"/>
          </p:nvPr>
        </p:nvSpPr>
        <p:spPr/>
        <p:txBody>
          <a:bodyPr/>
          <a:lstStyle/>
          <a:p>
            <a:fld id="{B3A8733E-CDE8-4B54-B697-F436F063129C}" type="slidenum">
              <a:rPr lang="en-US" smtClean="0"/>
              <a:t>19</a:t>
            </a:fld>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751" y="117503"/>
            <a:ext cx="3170956" cy="914400"/>
          </a:xfrm>
          <a:prstGeom prst="rect">
            <a:avLst/>
          </a:prstGeom>
        </p:spPr>
      </p:pic>
      <p:sp>
        <p:nvSpPr>
          <p:cNvPr id="11" name="Content Placeholder 2"/>
          <p:cNvSpPr>
            <a:spLocks noGrp="1"/>
          </p:cNvSpPr>
          <p:nvPr>
            <p:ph idx="1"/>
          </p:nvPr>
        </p:nvSpPr>
        <p:spPr>
          <a:xfrm>
            <a:off x="1070811" y="1125806"/>
            <a:ext cx="9755992" cy="2795655"/>
          </a:xfrm>
        </p:spPr>
        <p:txBody>
          <a:bodyPr>
            <a:normAutofit/>
          </a:bodyPr>
          <a:lstStyle/>
          <a:p>
            <a:pPr marL="0" indent="0" algn="justLow" rtl="1">
              <a:buNone/>
            </a:pPr>
            <a:r>
              <a:rPr lang="ar-KW" sz="2000" dirty="0" smtClean="0">
                <a:solidFill>
                  <a:srgbClr val="002060"/>
                </a:solidFill>
                <a:cs typeface="mohammad bold art 1" pitchFamily="2" charset="-78"/>
              </a:rPr>
              <a:t>- إن ما ينتج عن استخدام الهيئة لأدوات إنفاذ القانون المتمثلة في الرقابة المكتبية والإدارية، والتفتيش الميداني، والضبط القضائي، وتلقي البلاغات والشكاوى بشأن الجرائم والمخالفات، هو قيام الهيئة بإجراء التحقيق الإداري في تلك المخالفات، وذلك باتخاذ مجموعة من الإجراءات القانونية لتدقيق واقعة معينة، من خلال جمع المعلومات اللازمة عنها والبحث والاستدلال والوقوف على ظروف وملابسات وقوعها، بسماع أقوال وإفادات أطرافها وشهودها، بهدف تحديد أبعادها وبيان جوانبها، ووصفها بما يوافق صحيح الواقع لإضفاء التكييف القانوني الصحيح عليها وإسنادها إلى شخص محدد وإثباتها أو نفيها في حقه بعد مواجهته بها واستجوابه بشأنها وتمكينه من إبداء أوجه دفاعه، لوضع صورة حقيقية كاملة عنها تحت نظر سلطة التصرف لإصدار القرار  اللازم بشأنها.</a:t>
            </a:r>
            <a:endParaRPr lang="en-US" sz="2000" dirty="0">
              <a:solidFill>
                <a:srgbClr val="002060"/>
              </a:solidFill>
              <a:cs typeface="mohammad bold art 1" pitchFamily="2" charset="-78"/>
            </a:endParaRPr>
          </a:p>
        </p:txBody>
      </p:sp>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13569" y="6317575"/>
            <a:ext cx="9063766" cy="775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5906823" y="911824"/>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46389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06823" y="271822"/>
            <a:ext cx="4970512" cy="607489"/>
          </a:xfrm>
        </p:spPr>
        <p:txBody>
          <a:bodyPr>
            <a:normAutofit/>
          </a:bodyPr>
          <a:lstStyle/>
          <a:p>
            <a:pPr algn="r" rtl="1"/>
            <a:r>
              <a:rPr lang="ar-KW" sz="2800" dirty="0">
                <a:solidFill>
                  <a:srgbClr val="002060"/>
                </a:solidFill>
                <a:latin typeface="+mn-lt"/>
                <a:ea typeface="+mn-ea"/>
                <a:cs typeface="mohammad bold art 1" pitchFamily="2" charset="-78"/>
              </a:rPr>
              <a:t>مقدمــــــــة</a:t>
            </a:r>
            <a:endParaRPr lang="en-US" sz="2800" dirty="0">
              <a:solidFill>
                <a:srgbClr val="002060"/>
              </a:solidFill>
              <a:latin typeface="+mn-lt"/>
              <a:ea typeface="+mn-ea"/>
              <a:cs typeface="mohammad bold art 1" pitchFamily="2" charset="-78"/>
            </a:endParaRPr>
          </a:p>
        </p:txBody>
      </p:sp>
      <p:sp>
        <p:nvSpPr>
          <p:cNvPr id="3" name="Content Placeholder 2"/>
          <p:cNvSpPr>
            <a:spLocks noGrp="1"/>
          </p:cNvSpPr>
          <p:nvPr>
            <p:ph idx="1"/>
          </p:nvPr>
        </p:nvSpPr>
        <p:spPr>
          <a:xfrm>
            <a:off x="1150629" y="1565531"/>
            <a:ext cx="9726706" cy="3910112"/>
          </a:xfrm>
        </p:spPr>
        <p:txBody>
          <a:bodyPr>
            <a:noAutofit/>
          </a:bodyPr>
          <a:lstStyle/>
          <a:p>
            <a:pPr lvl="0" algn="just" rtl="1"/>
            <a:r>
              <a:rPr lang="ar-KW" sz="2000" dirty="0">
                <a:solidFill>
                  <a:srgbClr val="002060"/>
                </a:solidFill>
                <a:cs typeface="mohammad bold art 1" pitchFamily="2" charset="-78"/>
              </a:rPr>
              <a:t>إن تاريخ </a:t>
            </a:r>
            <a:r>
              <a:rPr lang="ar-KW" sz="2000" b="1" dirty="0" smtClean="0">
                <a:solidFill>
                  <a:srgbClr val="002060"/>
                </a:solidFill>
                <a:cs typeface="mohammad bold art 1" pitchFamily="2" charset="-78"/>
              </a:rPr>
              <a:t>2015/11/10</a:t>
            </a:r>
            <a:r>
              <a:rPr lang="ar-KW" sz="2000" dirty="0" smtClean="0">
                <a:solidFill>
                  <a:srgbClr val="002060"/>
                </a:solidFill>
                <a:cs typeface="mohammad bold art 1" pitchFamily="2" charset="-78"/>
              </a:rPr>
              <a:t> </a:t>
            </a:r>
            <a:r>
              <a:rPr lang="ar-KW" sz="2000" dirty="0">
                <a:solidFill>
                  <a:srgbClr val="002060"/>
                </a:solidFill>
                <a:cs typeface="mohammad bold art 1" pitchFamily="2" charset="-78"/>
              </a:rPr>
              <a:t>يُشكل علامة فارقة في مسيرة التشريعات الاقتصادية في دولة </a:t>
            </a:r>
            <a:r>
              <a:rPr lang="ar-KW" sz="2000" dirty="0" smtClean="0">
                <a:solidFill>
                  <a:srgbClr val="002060"/>
                </a:solidFill>
                <a:cs typeface="mohammad bold art 1" pitchFamily="2" charset="-78"/>
              </a:rPr>
              <a:t>الكويت، </a:t>
            </a:r>
            <a:r>
              <a:rPr lang="ar-KW" sz="2000" dirty="0">
                <a:solidFill>
                  <a:srgbClr val="002060"/>
                </a:solidFill>
                <a:cs typeface="mohammad bold art 1" pitchFamily="2" charset="-78"/>
              </a:rPr>
              <a:t>ويعلن عن نفاذ القانون رقم </a:t>
            </a:r>
            <a:r>
              <a:rPr lang="ar-KW" sz="2000" b="1" dirty="0">
                <a:solidFill>
                  <a:srgbClr val="002060"/>
                </a:solidFill>
                <a:cs typeface="mohammad bold art 1" pitchFamily="2" charset="-78"/>
              </a:rPr>
              <a:t>22</a:t>
            </a:r>
            <a:r>
              <a:rPr lang="ar-KW" sz="2000" dirty="0">
                <a:solidFill>
                  <a:srgbClr val="002060"/>
                </a:solidFill>
                <a:cs typeface="mohammad bold art 1" pitchFamily="2" charset="-78"/>
              </a:rPr>
              <a:t> لسنة </a:t>
            </a:r>
            <a:r>
              <a:rPr lang="ar-KW" sz="2000" b="1" dirty="0">
                <a:solidFill>
                  <a:srgbClr val="002060"/>
                </a:solidFill>
                <a:cs typeface="mohammad bold art 1" pitchFamily="2" charset="-78"/>
              </a:rPr>
              <a:t>2015</a:t>
            </a:r>
            <a:r>
              <a:rPr lang="ar-KW" sz="2000" dirty="0">
                <a:solidFill>
                  <a:srgbClr val="002060"/>
                </a:solidFill>
                <a:cs typeface="mohammad bold art 1" pitchFamily="2" charset="-78"/>
              </a:rPr>
              <a:t> المعدل لأربعة وستين مادة من مواد القانون رقم </a:t>
            </a:r>
            <a:r>
              <a:rPr lang="ar-KW" sz="2000" b="1" dirty="0">
                <a:solidFill>
                  <a:srgbClr val="002060"/>
                </a:solidFill>
                <a:cs typeface="mohammad bold art 1" pitchFamily="2" charset="-78"/>
              </a:rPr>
              <a:t>7</a:t>
            </a:r>
            <a:r>
              <a:rPr lang="ar-KW" sz="2000" dirty="0">
                <a:solidFill>
                  <a:srgbClr val="002060"/>
                </a:solidFill>
                <a:cs typeface="mohammad bold art 1" pitchFamily="2" charset="-78"/>
              </a:rPr>
              <a:t> لسنة </a:t>
            </a:r>
            <a:r>
              <a:rPr lang="ar-KW" sz="2000" b="1" dirty="0">
                <a:solidFill>
                  <a:srgbClr val="002060"/>
                </a:solidFill>
                <a:cs typeface="mohammad bold art 1" pitchFamily="2" charset="-78"/>
              </a:rPr>
              <a:t>2010</a:t>
            </a:r>
            <a:r>
              <a:rPr lang="ar-KW" sz="2000" dirty="0">
                <a:solidFill>
                  <a:srgbClr val="002060"/>
                </a:solidFill>
                <a:cs typeface="mohammad bold art 1" pitchFamily="2" charset="-78"/>
              </a:rPr>
              <a:t> بشأن إنشاء هيئة أسواق المال وتنظيم نشاط الأوراق المالية، ويضيف إليه مادة </a:t>
            </a:r>
            <a:r>
              <a:rPr lang="ar-KW" sz="2000" dirty="0" smtClean="0">
                <a:solidFill>
                  <a:srgbClr val="002060"/>
                </a:solidFill>
                <a:cs typeface="mohammad bold art 1" pitchFamily="2" charset="-78"/>
              </a:rPr>
              <a:t>جديدة تحت رقم (</a:t>
            </a:r>
            <a:r>
              <a:rPr lang="ar-KW" sz="2000" b="1" dirty="0" smtClean="0">
                <a:solidFill>
                  <a:srgbClr val="002060"/>
                </a:solidFill>
                <a:cs typeface="mohammad bold art 1" pitchFamily="2" charset="-78"/>
              </a:rPr>
              <a:t>150</a:t>
            </a:r>
            <a:r>
              <a:rPr lang="ar-KW" sz="2000" dirty="0" smtClean="0">
                <a:solidFill>
                  <a:srgbClr val="002060"/>
                </a:solidFill>
                <a:cs typeface="mohammad bold art 1" pitchFamily="2" charset="-78"/>
              </a:rPr>
              <a:t>/ </a:t>
            </a:r>
            <a:r>
              <a:rPr lang="ar-KW" sz="2000" b="1" dirty="0" smtClean="0">
                <a:solidFill>
                  <a:srgbClr val="002060"/>
                </a:solidFill>
                <a:cs typeface="mohammad bold art 1" pitchFamily="2" charset="-78"/>
              </a:rPr>
              <a:t>مكرر</a:t>
            </a:r>
            <a:r>
              <a:rPr lang="ar-KW" sz="2000" dirty="0" smtClean="0">
                <a:solidFill>
                  <a:srgbClr val="002060"/>
                </a:solidFill>
                <a:cs typeface="mohammad bold art 1" pitchFamily="2" charset="-78"/>
              </a:rPr>
              <a:t>)، </a:t>
            </a:r>
            <a:r>
              <a:rPr lang="ar-KW" sz="2000" dirty="0">
                <a:solidFill>
                  <a:srgbClr val="002060"/>
                </a:solidFill>
                <a:cs typeface="mohammad bold art 1" pitchFamily="2" charset="-78"/>
              </a:rPr>
              <a:t>كما أن هذا التاريخ قد أطلق إشارة البدء لمرحلة </a:t>
            </a:r>
            <a:r>
              <a:rPr lang="ar-KW" sz="2000" b="1" dirty="0">
                <a:solidFill>
                  <a:srgbClr val="002060"/>
                </a:solidFill>
                <a:cs typeface="mohammad bold art 1" pitchFamily="2" charset="-78"/>
              </a:rPr>
              <a:t>مهمة</a:t>
            </a:r>
            <a:r>
              <a:rPr lang="ar-KW" sz="2000" dirty="0">
                <a:solidFill>
                  <a:srgbClr val="002060"/>
                </a:solidFill>
                <a:cs typeface="mohammad bold art 1" pitchFamily="2" charset="-78"/>
              </a:rPr>
              <a:t> </a:t>
            </a:r>
            <a:r>
              <a:rPr lang="ar-KW" sz="2000" b="1" dirty="0">
                <a:solidFill>
                  <a:srgbClr val="002060"/>
                </a:solidFill>
                <a:cs typeface="mohammad bold art 1" pitchFamily="2" charset="-78"/>
              </a:rPr>
              <a:t>ومرتقبة</a:t>
            </a:r>
            <a:r>
              <a:rPr lang="ar-KW" sz="2000" dirty="0">
                <a:solidFill>
                  <a:srgbClr val="002060"/>
                </a:solidFill>
                <a:cs typeface="mohammad bold art 1" pitchFamily="2" charset="-78"/>
              </a:rPr>
              <a:t>، والتي جاءت استجابةً للتطورات في مجال أنشطة الأوراق المالية بإصدار اللائحة التنفيذية الجديدة لقانون هيئة أسواق المال بموادها الــ </a:t>
            </a:r>
            <a:r>
              <a:rPr lang="ar-KW" sz="2000" b="1" dirty="0" smtClean="0">
                <a:solidFill>
                  <a:srgbClr val="002060"/>
                </a:solidFill>
                <a:cs typeface="mohammad bold art 1" pitchFamily="2" charset="-78"/>
              </a:rPr>
              <a:t>1665</a:t>
            </a:r>
            <a:r>
              <a:rPr lang="ar-KW" sz="2000" dirty="0" smtClean="0">
                <a:solidFill>
                  <a:srgbClr val="002060"/>
                </a:solidFill>
                <a:cs typeface="mohammad bold art 1" pitchFamily="2" charset="-78"/>
              </a:rPr>
              <a:t> وكتبها </a:t>
            </a:r>
            <a:r>
              <a:rPr lang="ar-KW" sz="2000" b="1" dirty="0" smtClean="0">
                <a:solidFill>
                  <a:srgbClr val="002060"/>
                </a:solidFill>
                <a:cs typeface="mohammad bold art 1" pitchFamily="2" charset="-78"/>
              </a:rPr>
              <a:t>الستة عشر</a:t>
            </a:r>
            <a:r>
              <a:rPr lang="ar-KW" sz="2000" dirty="0" smtClean="0">
                <a:solidFill>
                  <a:srgbClr val="002060"/>
                </a:solidFill>
                <a:cs typeface="mohammad bold art 1" pitchFamily="2" charset="-78"/>
              </a:rPr>
              <a:t>.</a:t>
            </a:r>
            <a:endParaRPr lang="en-US" sz="2000" dirty="0">
              <a:solidFill>
                <a:srgbClr val="002060"/>
              </a:solidFill>
              <a:cs typeface="mohammad bold art 1" pitchFamily="2" charset="-78"/>
            </a:endParaRPr>
          </a:p>
          <a:p>
            <a:pPr lvl="0" algn="just" rtl="1"/>
            <a:r>
              <a:rPr lang="ar-KW" sz="2000" dirty="0">
                <a:solidFill>
                  <a:srgbClr val="002060"/>
                </a:solidFill>
                <a:cs typeface="mohammad bold art 1" pitchFamily="2" charset="-78"/>
              </a:rPr>
              <a:t>لقد كان للمراجعة التشريعية الكاملة والشاملة التي أجرتها الهيئة في السنة الخامسة لإنشائها أهدافاً تبتغيها وتصبو إليها، لضبط إيقاع السوق وتوازنه والرقابة على أنشطة الأوراق المالية، استهداء بما كشف عنه العمل على مدار تلك السنوات من لزوم تعديل بعض نصوص القانون المذكور إما بالحذف أو إعادة الصياغة أو بالإضافة، حاله حال أي جهد إنساني لا تسلم نصوصه من النقد من جهة، </a:t>
            </a:r>
            <a:r>
              <a:rPr lang="ar-KW" sz="2000" b="1" dirty="0">
                <a:solidFill>
                  <a:srgbClr val="002060"/>
                </a:solidFill>
                <a:cs typeface="mohammad bold art 1" pitchFamily="2" charset="-78"/>
              </a:rPr>
              <a:t>ومن جهة أخرى فإن</a:t>
            </a:r>
            <a:r>
              <a:rPr lang="ar-KW" sz="2000" dirty="0">
                <a:solidFill>
                  <a:srgbClr val="002060"/>
                </a:solidFill>
                <a:cs typeface="mohammad bold art 1" pitchFamily="2" charset="-78"/>
              </a:rPr>
              <a:t> طبيعة التشريعات الاقتصادية تتسم بالتطور السريع وتحتاج إلى المرونة اللازمة لمواكبة المعطيات على نحو يحاكي أفضل الممارسات والتشريعات العالمية</a:t>
            </a:r>
            <a:r>
              <a:rPr lang="ar-KW" sz="2000" dirty="0" smtClean="0">
                <a:solidFill>
                  <a:srgbClr val="002060"/>
                </a:solidFill>
                <a:cs typeface="mohammad bold art 1" pitchFamily="2" charset="-78"/>
              </a:rPr>
              <a:t>.</a:t>
            </a:r>
            <a:endParaRPr lang="en-US" sz="2000" dirty="0">
              <a:solidFill>
                <a:srgbClr val="002060"/>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7692" y="214851"/>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13569" y="6317575"/>
            <a:ext cx="9063766" cy="775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5906823" y="911824"/>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956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7658737" y="353536"/>
            <a:ext cx="3307080" cy="67836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rtl="1">
              <a:buFont typeface="Arial" panose="020B0604020202020204" pitchFamily="34" charset="0"/>
              <a:buNone/>
            </a:pPr>
            <a:r>
              <a:rPr lang="ar-SA" sz="3000" dirty="0" smtClean="0">
                <a:solidFill>
                  <a:srgbClr val="002060"/>
                </a:solidFill>
                <a:cs typeface="mohammad bold art 1" pitchFamily="2" charset="-78"/>
              </a:rPr>
              <a:t>إعلان المحال للتحقيق</a:t>
            </a:r>
            <a:endParaRPr lang="en-US" sz="3000" dirty="0">
              <a:solidFill>
                <a:srgbClr val="002060"/>
              </a:solidFill>
              <a:cs typeface="mohammad bold art 1" pitchFamily="2" charset="-78"/>
            </a:endParaRPr>
          </a:p>
        </p:txBody>
      </p:sp>
      <p:sp>
        <p:nvSpPr>
          <p:cNvPr id="6" name="Title 1"/>
          <p:cNvSpPr txBox="1">
            <a:spLocks/>
          </p:cNvSpPr>
          <p:nvPr/>
        </p:nvSpPr>
        <p:spPr>
          <a:xfrm>
            <a:off x="1356029" y="2239463"/>
            <a:ext cx="9750911" cy="202455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342900" indent="-342900" algn="justLow" rtl="1">
              <a:buFontTx/>
              <a:buChar char="-"/>
            </a:pPr>
            <a:r>
              <a:rPr lang="ar-KW" sz="2000" dirty="0" smtClean="0">
                <a:solidFill>
                  <a:srgbClr val="002060"/>
                </a:solidFill>
                <a:cs typeface="mohammad bold art 1" pitchFamily="2" charset="-78"/>
              </a:rPr>
              <a:t>و</a:t>
            </a:r>
            <a:r>
              <a:rPr lang="ar-SA" sz="2000" dirty="0" smtClean="0">
                <a:solidFill>
                  <a:srgbClr val="002060"/>
                </a:solidFill>
                <a:cs typeface="mohammad bold art 1" pitchFamily="2" charset="-78"/>
              </a:rPr>
              <a:t>يتضمن نموذج الإعلان المعد من قبل الهيئة البيانات التالية </a:t>
            </a:r>
            <a:r>
              <a:rPr lang="ar-SA" sz="2000" u="sng" dirty="0" smtClean="0">
                <a:solidFill>
                  <a:srgbClr val="002060"/>
                </a:solidFill>
                <a:cs typeface="mohammad bold art 1" pitchFamily="2" charset="-78"/>
              </a:rPr>
              <a:t>كحد أدنى</a:t>
            </a:r>
            <a:r>
              <a:rPr lang="ar-SA" sz="2000" dirty="0" smtClean="0">
                <a:solidFill>
                  <a:srgbClr val="002060"/>
                </a:solidFill>
                <a:cs typeface="mohammad bold art 1" pitchFamily="2" charset="-78"/>
              </a:rPr>
              <a:t>:</a:t>
            </a:r>
            <a:endParaRPr lang="ar-KW" sz="2000" dirty="0" smtClean="0">
              <a:solidFill>
                <a:srgbClr val="002060"/>
              </a:solidFill>
              <a:cs typeface="mohammad bold art 1" pitchFamily="2" charset="-78"/>
            </a:endParaRPr>
          </a:p>
          <a:p>
            <a:pPr marL="342900" indent="-342900" algn="justLow" rtl="1">
              <a:buFontTx/>
              <a:buChar char="-"/>
            </a:pPr>
            <a:r>
              <a:rPr lang="ar-SA" sz="2000" dirty="0" smtClean="0">
                <a:solidFill>
                  <a:srgbClr val="002060"/>
                </a:solidFill>
                <a:cs typeface="mohammad bold art 1" pitchFamily="2" charset="-78"/>
              </a:rPr>
              <a:t>1. التاريخ مشتملاً على: الساعة واليوم والشهر والسنة.</a:t>
            </a:r>
            <a:endParaRPr lang="ar-KW" sz="2000" dirty="0" smtClean="0">
              <a:solidFill>
                <a:srgbClr val="002060"/>
              </a:solidFill>
              <a:cs typeface="mohammad bold art 1" pitchFamily="2" charset="-78"/>
            </a:endParaRPr>
          </a:p>
          <a:p>
            <a:pPr marL="342900" indent="-342900" algn="justLow" rtl="1">
              <a:buFontTx/>
              <a:buChar char="-"/>
            </a:pPr>
            <a:r>
              <a:rPr lang="ar-SA" sz="2000" dirty="0" smtClean="0">
                <a:solidFill>
                  <a:srgbClr val="002060"/>
                </a:solidFill>
                <a:cs typeface="mohammad bold art 1" pitchFamily="2" charset="-78"/>
              </a:rPr>
              <a:t>2. اسم المعلن إليه بالكامل ومهنته أو وظيفته وموطنه ومحل عمله، فإن لم يكن موطنه أو محل عمله معلوماً وقت الإعلان فإنه يؤخذ آخر موطن أو محل عمل كان له في دولة الكويت.</a:t>
            </a:r>
            <a:endParaRPr lang="ar-KW" sz="2000" dirty="0" smtClean="0">
              <a:solidFill>
                <a:srgbClr val="002060"/>
              </a:solidFill>
              <a:cs typeface="mohammad bold art 1" pitchFamily="2" charset="-78"/>
            </a:endParaRPr>
          </a:p>
          <a:p>
            <a:pPr marL="342900" indent="-342900" algn="justLow" rtl="1">
              <a:buFontTx/>
              <a:buChar char="-"/>
            </a:pPr>
            <a:r>
              <a:rPr lang="ar-SA" sz="2000" dirty="0" smtClean="0">
                <a:solidFill>
                  <a:srgbClr val="002060"/>
                </a:solidFill>
                <a:cs typeface="mohammad bold art 1" pitchFamily="2" charset="-78"/>
              </a:rPr>
              <a:t>3. أسماء الأطراف المعنية بالإعلان.</a:t>
            </a:r>
            <a:endParaRPr lang="ar-KW" sz="2000" dirty="0" smtClean="0">
              <a:solidFill>
                <a:srgbClr val="002060"/>
              </a:solidFill>
              <a:cs typeface="mohammad bold art 1" pitchFamily="2" charset="-78"/>
            </a:endParaRPr>
          </a:p>
          <a:p>
            <a:pPr marL="342900" indent="-342900" algn="justLow" rtl="1">
              <a:buFontTx/>
              <a:buChar char="-"/>
            </a:pPr>
            <a:r>
              <a:rPr lang="ar-SA" sz="2000" dirty="0" smtClean="0">
                <a:solidFill>
                  <a:srgbClr val="002060"/>
                </a:solidFill>
                <a:cs typeface="mohammad bold art 1" pitchFamily="2" charset="-78"/>
              </a:rPr>
              <a:t>4. موضوع الإعلان وملخص المخالفة والأساس القانوني لها.</a:t>
            </a:r>
            <a:endParaRPr lang="ar-KW" sz="2000" dirty="0" smtClean="0">
              <a:solidFill>
                <a:srgbClr val="002060"/>
              </a:solidFill>
              <a:cs typeface="mohammad bold art 1" pitchFamily="2" charset="-78"/>
            </a:endParaRPr>
          </a:p>
          <a:p>
            <a:pPr marL="342900" indent="-342900" algn="justLow" rtl="1">
              <a:buFontTx/>
              <a:buChar char="-"/>
            </a:pPr>
            <a:r>
              <a:rPr lang="ar-SA" sz="2000" dirty="0" smtClean="0">
                <a:solidFill>
                  <a:srgbClr val="002060"/>
                </a:solidFill>
                <a:cs typeface="mohammad bold art 1" pitchFamily="2" charset="-78"/>
              </a:rPr>
              <a:t>5. رقم المخالفة وتاريخ الجلسة ومكان انعقادها.</a:t>
            </a:r>
            <a:endParaRPr lang="en-US" sz="2000" dirty="0">
              <a:solidFill>
                <a:srgbClr val="002060"/>
              </a:solidFill>
              <a:cs typeface="mohammad bold art 1" pitchFamily="2" charset="-78"/>
            </a:endParaRPr>
          </a:p>
        </p:txBody>
      </p:sp>
      <p:sp>
        <p:nvSpPr>
          <p:cNvPr id="8" name="Slide Number Placeholder 7"/>
          <p:cNvSpPr>
            <a:spLocks noGrp="1"/>
          </p:cNvSpPr>
          <p:nvPr>
            <p:ph type="sldNum" sz="quarter" idx="12"/>
          </p:nvPr>
        </p:nvSpPr>
        <p:spPr/>
        <p:txBody>
          <a:bodyPr/>
          <a:lstStyle/>
          <a:p>
            <a:fld id="{B3A8733E-CDE8-4B54-B697-F436F063129C}" type="slidenum">
              <a:rPr lang="en-US" smtClean="0">
                <a:solidFill>
                  <a:schemeClr val="tx2"/>
                </a:solidFill>
              </a:rPr>
              <a:t>20</a:t>
            </a:fld>
            <a:endParaRPr lang="en-US">
              <a:solidFill>
                <a:schemeClr val="tx2"/>
              </a:solidFill>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751" y="117503"/>
            <a:ext cx="3170956" cy="914400"/>
          </a:xfrm>
          <a:prstGeom prst="rect">
            <a:avLst/>
          </a:prstGeom>
        </p:spPr>
      </p:pic>
      <p:sp>
        <p:nvSpPr>
          <p:cNvPr id="12" name="Content Placeholder 2"/>
          <p:cNvSpPr txBox="1">
            <a:spLocks/>
          </p:cNvSpPr>
          <p:nvPr/>
        </p:nvSpPr>
        <p:spPr>
          <a:xfrm>
            <a:off x="1239758" y="1275512"/>
            <a:ext cx="9750910" cy="89415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Low" rtl="1">
              <a:buFont typeface="Arial" panose="020B0604020202020204" pitchFamily="34" charset="0"/>
              <a:buNone/>
            </a:pPr>
            <a:r>
              <a:rPr lang="ar-KW" sz="2000" dirty="0" smtClean="0">
                <a:solidFill>
                  <a:srgbClr val="002060"/>
                </a:solidFill>
                <a:cs typeface="mohammad bold art 1" pitchFamily="2" charset="-78"/>
              </a:rPr>
              <a:t>- </a:t>
            </a:r>
            <a:r>
              <a:rPr lang="ar-SA" sz="2000" dirty="0" smtClean="0">
                <a:solidFill>
                  <a:srgbClr val="002060"/>
                </a:solidFill>
                <a:cs typeface="mohammad bold art 1" pitchFamily="2" charset="-78"/>
              </a:rPr>
              <a:t>للهيئة الحق في الحصول على البيانات الخاصة برقم الهاتف والفاكس والبريد الإلكتروني وعنوان المعلن إليه من أي جهة أو شخص تتوافر لديه البيانات. وعلى مقدم الشكوى أو الخصوم أو وكلائهم بذل المعاونة الممكنة لإتمام الإعلان.</a:t>
            </a:r>
            <a:endParaRPr lang="en-US" sz="2000" dirty="0">
              <a:solidFill>
                <a:srgbClr val="002060"/>
              </a:solidFill>
              <a:cs typeface="mohammad bold art 1" pitchFamily="2" charset="-78"/>
            </a:endParaRPr>
          </a:p>
        </p:txBody>
      </p:sp>
      <p:pic>
        <p:nvPicPr>
          <p:cNvPr id="1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13569" y="6317575"/>
            <a:ext cx="9063766" cy="775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4" name="Straight Connector 13"/>
          <p:cNvCxnSpPr/>
          <p:nvPr/>
        </p:nvCxnSpPr>
        <p:spPr>
          <a:xfrm>
            <a:off x="5906823" y="911824"/>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44476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5180" y="2020597"/>
            <a:ext cx="10363286" cy="4094781"/>
          </a:xfrm>
        </p:spPr>
        <p:txBody>
          <a:bodyPr>
            <a:noAutofit/>
          </a:bodyPr>
          <a:lstStyle/>
          <a:p>
            <a:pPr algn="just" rtl="1">
              <a:buFontTx/>
              <a:buChar char="-"/>
            </a:pPr>
            <a:r>
              <a:rPr lang="ar-KW" sz="2000" dirty="0" smtClean="0">
                <a:solidFill>
                  <a:srgbClr val="002060"/>
                </a:solidFill>
                <a:cs typeface="mohammad bold art 1" pitchFamily="2" charset="-78"/>
              </a:rPr>
              <a:t>ويكون </a:t>
            </a:r>
            <a:r>
              <a:rPr lang="ar-KW" sz="2000" dirty="0">
                <a:solidFill>
                  <a:srgbClr val="002060"/>
                </a:solidFill>
                <a:cs typeface="mohammad bold art 1" pitchFamily="2" charset="-78"/>
              </a:rPr>
              <a:t>ال</a:t>
            </a:r>
            <a:r>
              <a:rPr lang="ar-SA" sz="2000" dirty="0">
                <a:solidFill>
                  <a:srgbClr val="002060"/>
                </a:solidFill>
                <a:cs typeface="mohammad bold art 1" pitchFamily="2" charset="-78"/>
              </a:rPr>
              <a:t>إعلان </a:t>
            </a:r>
            <a:r>
              <a:rPr lang="ar-KW" sz="2000" dirty="0" smtClean="0">
                <a:solidFill>
                  <a:srgbClr val="002060"/>
                </a:solidFill>
                <a:cs typeface="mohammad bold art 1" pitchFamily="2" charset="-78"/>
              </a:rPr>
              <a:t>صحيحاً ومنتجاً لآثاره </a:t>
            </a:r>
            <a:r>
              <a:rPr lang="ar-KW" sz="2000" dirty="0">
                <a:solidFill>
                  <a:srgbClr val="002060"/>
                </a:solidFill>
                <a:cs typeface="mohammad bold art 1" pitchFamily="2" charset="-78"/>
              </a:rPr>
              <a:t>إذا تم </a:t>
            </a:r>
            <a:r>
              <a:rPr lang="ar-KW" sz="2000" dirty="0" smtClean="0">
                <a:solidFill>
                  <a:srgbClr val="002060"/>
                </a:solidFill>
                <a:cs typeface="mohammad bold art 1" pitchFamily="2" charset="-78"/>
              </a:rPr>
              <a:t>بأحد </a:t>
            </a:r>
            <a:r>
              <a:rPr lang="ar-KW" sz="2000" u="sng" dirty="0" smtClean="0">
                <a:solidFill>
                  <a:srgbClr val="002060"/>
                </a:solidFill>
                <a:cs typeface="mohammad bold art 1" pitchFamily="2" charset="-78"/>
              </a:rPr>
              <a:t>الوسائل التالية:</a:t>
            </a:r>
          </a:p>
          <a:p>
            <a:pPr marL="0" indent="0" algn="just" rtl="1">
              <a:buNone/>
            </a:pPr>
            <a:r>
              <a:rPr lang="ar-KW" sz="2000" b="1" u="sng" dirty="0" smtClean="0">
                <a:solidFill>
                  <a:srgbClr val="002060"/>
                </a:solidFill>
                <a:cs typeface="mohammad bold art 1" pitchFamily="2" charset="-78"/>
              </a:rPr>
              <a:t>أولاً: من خلال مندوب الهيئة:</a:t>
            </a:r>
          </a:p>
          <a:p>
            <a:pPr marL="0" indent="0" algn="just" rtl="1">
              <a:buNone/>
            </a:pPr>
            <a:r>
              <a:rPr lang="ar-KW" sz="2000" b="1" dirty="0" smtClean="0">
                <a:solidFill>
                  <a:srgbClr val="002060"/>
                </a:solidFill>
                <a:cs typeface="mohammad bold art 1" pitchFamily="2" charset="-78"/>
              </a:rPr>
              <a:t>من </a:t>
            </a:r>
            <a:r>
              <a:rPr lang="ar-KW" sz="2000" dirty="0" smtClean="0">
                <a:solidFill>
                  <a:srgbClr val="002060"/>
                </a:solidFill>
                <a:cs typeface="mohammad bold art 1" pitchFamily="2" charset="-78"/>
              </a:rPr>
              <a:t>تاريخ وساعة تسليم الاعلان باليد للمعلن إليه أو مَنْ كان متواجداً في عنوانه المسجل لدى الجهات المختصة أو موطنه المختار .</a:t>
            </a:r>
          </a:p>
          <a:p>
            <a:pPr marL="0" indent="0" algn="just" rtl="1">
              <a:buNone/>
            </a:pPr>
            <a:r>
              <a:rPr lang="ar-KW" sz="2000" b="1" u="sng" dirty="0" smtClean="0">
                <a:solidFill>
                  <a:srgbClr val="002060"/>
                </a:solidFill>
                <a:cs typeface="mohammad bold art 1" pitchFamily="2" charset="-78"/>
              </a:rPr>
              <a:t>ثانياً: من </a:t>
            </a:r>
            <a:r>
              <a:rPr lang="ar-KW" sz="2000" b="1" u="sng" dirty="0">
                <a:solidFill>
                  <a:srgbClr val="002060"/>
                </a:solidFill>
                <a:cs typeface="mohammad bold art 1" pitchFamily="2" charset="-78"/>
              </a:rPr>
              <a:t>خلال البريد الالكتروني:</a:t>
            </a:r>
          </a:p>
          <a:p>
            <a:pPr marL="0" indent="0" algn="just" rtl="1">
              <a:buNone/>
            </a:pPr>
            <a:r>
              <a:rPr lang="ar-SA" sz="2000" dirty="0" smtClean="0">
                <a:solidFill>
                  <a:srgbClr val="002060"/>
                </a:solidFill>
                <a:cs typeface="mohammad bold art 1" pitchFamily="2" charset="-78"/>
              </a:rPr>
              <a:t>من </a:t>
            </a:r>
            <a:r>
              <a:rPr lang="ar-SA" sz="2000" dirty="0">
                <a:solidFill>
                  <a:srgbClr val="002060"/>
                </a:solidFill>
                <a:cs typeface="mohammad bold art 1" pitchFamily="2" charset="-78"/>
              </a:rPr>
              <a:t>تاريخ </a:t>
            </a:r>
            <a:r>
              <a:rPr lang="ar-KW" sz="2000" dirty="0" smtClean="0">
                <a:solidFill>
                  <a:srgbClr val="002060"/>
                </a:solidFill>
                <a:cs typeface="mohammad bold art 1" pitchFamily="2" charset="-78"/>
              </a:rPr>
              <a:t>وساعة </a:t>
            </a:r>
            <a:r>
              <a:rPr lang="ar-SA" sz="2000" dirty="0" smtClean="0">
                <a:solidFill>
                  <a:srgbClr val="002060"/>
                </a:solidFill>
                <a:cs typeface="mohammad bold art 1" pitchFamily="2" charset="-78"/>
              </a:rPr>
              <a:t>خروج </a:t>
            </a:r>
            <a:r>
              <a:rPr lang="ar-SA" sz="2000" dirty="0">
                <a:solidFill>
                  <a:srgbClr val="002060"/>
                </a:solidFill>
                <a:cs typeface="mohammad bold art 1" pitchFamily="2" charset="-78"/>
              </a:rPr>
              <a:t>الإعلان من نظام المعلومات الإلكتروني الخاص بالهيئة وتلقيها تقريراً من النظام يفيد تمام </a:t>
            </a:r>
            <a:r>
              <a:rPr lang="ar-SA" sz="2000" dirty="0" smtClean="0">
                <a:solidFill>
                  <a:srgbClr val="002060"/>
                </a:solidFill>
                <a:cs typeface="mohammad bold art 1" pitchFamily="2" charset="-78"/>
              </a:rPr>
              <a:t>إرساله</a:t>
            </a:r>
            <a:r>
              <a:rPr lang="ar-KW" sz="2000" dirty="0" smtClean="0">
                <a:solidFill>
                  <a:srgbClr val="002060"/>
                </a:solidFill>
                <a:cs typeface="mohammad bold art 1" pitchFamily="2" charset="-78"/>
              </a:rPr>
              <a:t>.</a:t>
            </a:r>
          </a:p>
          <a:p>
            <a:pPr marL="0" indent="0" algn="just" rtl="1">
              <a:buNone/>
            </a:pPr>
            <a:r>
              <a:rPr lang="ar-KW" sz="2000" b="1" u="sng" dirty="0" smtClean="0">
                <a:solidFill>
                  <a:srgbClr val="002060"/>
                </a:solidFill>
                <a:cs typeface="mohammad bold art 1" pitchFamily="2" charset="-78"/>
              </a:rPr>
              <a:t>ثالثاً: من </a:t>
            </a:r>
            <a:r>
              <a:rPr lang="ar-KW" sz="2000" b="1" u="sng" dirty="0">
                <a:solidFill>
                  <a:srgbClr val="002060"/>
                </a:solidFill>
                <a:cs typeface="mohammad bold art 1" pitchFamily="2" charset="-78"/>
              </a:rPr>
              <a:t>خلال </a:t>
            </a:r>
            <a:r>
              <a:rPr lang="ar-KW" sz="2000" b="1" u="sng" dirty="0" smtClean="0">
                <a:solidFill>
                  <a:srgbClr val="002060"/>
                </a:solidFill>
                <a:cs typeface="mohammad bold art 1" pitchFamily="2" charset="-78"/>
              </a:rPr>
              <a:t>الفاكس:</a:t>
            </a:r>
            <a:endParaRPr lang="ar-KW" sz="2000" b="1" u="sng" dirty="0">
              <a:solidFill>
                <a:srgbClr val="002060"/>
              </a:solidFill>
              <a:cs typeface="mohammad bold art 1" pitchFamily="2" charset="-78"/>
            </a:endParaRPr>
          </a:p>
          <a:p>
            <a:pPr marL="0" indent="0" algn="just" rtl="1">
              <a:buNone/>
            </a:pPr>
            <a:r>
              <a:rPr lang="ar-SA" sz="2000" dirty="0" smtClean="0">
                <a:solidFill>
                  <a:srgbClr val="002060"/>
                </a:solidFill>
                <a:cs typeface="mohammad bold art 1" pitchFamily="2" charset="-78"/>
              </a:rPr>
              <a:t>من </a:t>
            </a:r>
            <a:r>
              <a:rPr lang="ar-SA" sz="2000" dirty="0">
                <a:solidFill>
                  <a:srgbClr val="002060"/>
                </a:solidFill>
                <a:cs typeface="mohammad bold art 1" pitchFamily="2" charset="-78"/>
              </a:rPr>
              <a:t>تاريخ </a:t>
            </a:r>
            <a:r>
              <a:rPr lang="ar-SA" sz="2000" dirty="0" smtClean="0">
                <a:solidFill>
                  <a:srgbClr val="002060"/>
                </a:solidFill>
                <a:cs typeface="mohammad bold art 1" pitchFamily="2" charset="-78"/>
              </a:rPr>
              <a:t>و</a:t>
            </a:r>
            <a:r>
              <a:rPr lang="ar-KW" sz="2000" dirty="0" smtClean="0">
                <a:solidFill>
                  <a:srgbClr val="002060"/>
                </a:solidFill>
                <a:cs typeface="mohammad bold art 1" pitchFamily="2" charset="-78"/>
              </a:rPr>
              <a:t>ساعة </a:t>
            </a:r>
            <a:r>
              <a:rPr lang="ar-SA" sz="2000" dirty="0" smtClean="0">
                <a:solidFill>
                  <a:srgbClr val="002060"/>
                </a:solidFill>
                <a:cs typeface="mohammad bold art 1" pitchFamily="2" charset="-78"/>
              </a:rPr>
              <a:t>طباعة </a:t>
            </a:r>
            <a:r>
              <a:rPr lang="ar-SA" sz="2000" dirty="0">
                <a:solidFill>
                  <a:srgbClr val="002060"/>
                </a:solidFill>
                <a:cs typeface="mohammad bold art 1" pitchFamily="2" charset="-78"/>
              </a:rPr>
              <a:t>جهاز الفاكس تقريراً عن حالة الإعلان المرسل تفيد بتمام إرساله ومرفقاً به نسخة </a:t>
            </a:r>
            <a:r>
              <a:rPr lang="ar-SA" sz="2000" dirty="0" smtClean="0">
                <a:solidFill>
                  <a:srgbClr val="002060"/>
                </a:solidFill>
                <a:cs typeface="mohammad bold art 1" pitchFamily="2" charset="-78"/>
              </a:rPr>
              <a:t>منه</a:t>
            </a:r>
            <a:r>
              <a:rPr lang="ar-KW" sz="2000" dirty="0" smtClean="0">
                <a:solidFill>
                  <a:srgbClr val="002060"/>
                </a:solidFill>
                <a:cs typeface="mohammad bold art 1" pitchFamily="2" charset="-78"/>
              </a:rPr>
              <a:t>.</a:t>
            </a:r>
            <a:endParaRPr lang="en-US" sz="2000" dirty="0">
              <a:solidFill>
                <a:srgbClr val="002060"/>
              </a:solidFill>
              <a:cs typeface="mohammad bold art 1" pitchFamily="2" charset="-78"/>
            </a:endParaRPr>
          </a:p>
          <a:p>
            <a:pPr marL="0" indent="0" algn="just" rtl="1">
              <a:buNone/>
            </a:pPr>
            <a:r>
              <a:rPr lang="ar-KW" sz="2000" dirty="0" smtClean="0">
                <a:solidFill>
                  <a:srgbClr val="002060"/>
                </a:solidFill>
                <a:cs typeface="mohammad bold art 1" pitchFamily="2" charset="-78"/>
              </a:rPr>
              <a:t>- و</a:t>
            </a:r>
            <a:r>
              <a:rPr lang="ar-SA" sz="2000" dirty="0" smtClean="0">
                <a:solidFill>
                  <a:srgbClr val="002060"/>
                </a:solidFill>
                <a:cs typeface="mohammad bold art 1" pitchFamily="2" charset="-78"/>
              </a:rPr>
              <a:t>تلتزم</a:t>
            </a:r>
            <a:r>
              <a:rPr lang="ar-SA" sz="2000" u="sng" dirty="0" smtClean="0">
                <a:solidFill>
                  <a:srgbClr val="002060"/>
                </a:solidFill>
                <a:cs typeface="mohammad bold art 1" pitchFamily="2" charset="-78"/>
              </a:rPr>
              <a:t> </a:t>
            </a:r>
            <a:r>
              <a:rPr lang="ar-SA" sz="2000" dirty="0">
                <a:solidFill>
                  <a:srgbClr val="002060"/>
                </a:solidFill>
                <a:cs typeface="mohammad bold art 1" pitchFamily="2" charset="-78"/>
              </a:rPr>
              <a:t>الهيئة بحفظ الإعلانات عن طريق الفاكس والبريد الإلكتروني في الشكل المرسل به في سجل ورقي أو </a:t>
            </a:r>
            <a:r>
              <a:rPr lang="ar-SA" sz="2000" dirty="0" smtClean="0">
                <a:solidFill>
                  <a:srgbClr val="002060"/>
                </a:solidFill>
                <a:cs typeface="mohammad bold art 1" pitchFamily="2" charset="-78"/>
              </a:rPr>
              <a:t>إلكتروني</a:t>
            </a:r>
            <a:r>
              <a:rPr lang="ar-KW" sz="2000" dirty="0" smtClean="0">
                <a:solidFill>
                  <a:srgbClr val="002060"/>
                </a:solidFill>
                <a:cs typeface="mohammad bold art 1" pitchFamily="2" charset="-78"/>
              </a:rPr>
              <a:t>.</a:t>
            </a:r>
            <a:endParaRPr lang="en-US" sz="2000" dirty="0">
              <a:solidFill>
                <a:srgbClr val="002060"/>
              </a:solidFill>
              <a:cs typeface="mohammad bold art 1" pitchFamily="2" charset="-78"/>
            </a:endParaRPr>
          </a:p>
        </p:txBody>
      </p:sp>
      <p:sp>
        <p:nvSpPr>
          <p:cNvPr id="6" name="Slide Number Placeholder 5"/>
          <p:cNvSpPr>
            <a:spLocks noGrp="1"/>
          </p:cNvSpPr>
          <p:nvPr>
            <p:ph type="sldNum" sz="quarter" idx="12"/>
          </p:nvPr>
        </p:nvSpPr>
        <p:spPr/>
        <p:txBody>
          <a:bodyPr/>
          <a:lstStyle/>
          <a:p>
            <a:fld id="{B3A8733E-CDE8-4B54-B697-F436F063129C}" type="slidenum">
              <a:rPr lang="en-US" smtClean="0"/>
              <a:t>21</a:t>
            </a:fld>
            <a:endParaRPr lang="en-US"/>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751" y="117503"/>
            <a:ext cx="3170956" cy="914400"/>
          </a:xfrm>
          <a:prstGeom prst="rect">
            <a:avLst/>
          </a:prstGeom>
        </p:spPr>
      </p:pic>
      <p:sp>
        <p:nvSpPr>
          <p:cNvPr id="10" name="Rectangle 9"/>
          <p:cNvSpPr/>
          <p:nvPr/>
        </p:nvSpPr>
        <p:spPr>
          <a:xfrm>
            <a:off x="742278" y="1009964"/>
            <a:ext cx="10363286" cy="1015663"/>
          </a:xfrm>
          <a:prstGeom prst="rect">
            <a:avLst/>
          </a:prstGeom>
        </p:spPr>
        <p:txBody>
          <a:bodyPr wrap="square">
            <a:spAutoFit/>
          </a:bodyPr>
          <a:lstStyle/>
          <a:p>
            <a:pPr algn="r" rtl="1"/>
            <a:r>
              <a:rPr lang="ar-KW" sz="2000" dirty="0" smtClean="0">
                <a:solidFill>
                  <a:srgbClr val="002060"/>
                </a:solidFill>
                <a:cs typeface="mohammad bold art 1" pitchFamily="2" charset="-78"/>
              </a:rPr>
              <a:t>- </a:t>
            </a:r>
            <a:r>
              <a:rPr lang="ar-SA" sz="2000" dirty="0" smtClean="0">
                <a:solidFill>
                  <a:srgbClr val="002060"/>
                </a:solidFill>
                <a:cs typeface="mohammad bold art 1" pitchFamily="2" charset="-78"/>
              </a:rPr>
              <a:t>تقوم </a:t>
            </a:r>
            <a:r>
              <a:rPr lang="ar-SA" sz="2000" dirty="0">
                <a:solidFill>
                  <a:srgbClr val="002060"/>
                </a:solidFill>
                <a:cs typeface="mohammad bold art 1" pitchFamily="2" charset="-78"/>
              </a:rPr>
              <a:t>الهيئة بإعلان المحال </a:t>
            </a:r>
            <a:r>
              <a:rPr lang="ar-SA" sz="2000" dirty="0" smtClean="0">
                <a:solidFill>
                  <a:srgbClr val="002060"/>
                </a:solidFill>
                <a:cs typeface="mohammad bold art 1" pitchFamily="2" charset="-78"/>
              </a:rPr>
              <a:t>للتحقيق</a:t>
            </a:r>
            <a:r>
              <a:rPr lang="ar-KW" sz="2000" dirty="0" smtClean="0">
                <a:solidFill>
                  <a:srgbClr val="002060"/>
                </a:solidFill>
                <a:cs typeface="mohammad bold art 1" pitchFamily="2" charset="-78"/>
              </a:rPr>
              <a:t> </a:t>
            </a:r>
            <a:r>
              <a:rPr lang="ar-SA" sz="2000" dirty="0">
                <a:solidFill>
                  <a:srgbClr val="002060"/>
                </a:solidFill>
                <a:cs typeface="mohammad bold art 1" pitchFamily="2" charset="-78"/>
              </a:rPr>
              <a:t>قبل سبعة أيام عمل على الأقل من تاريخ </a:t>
            </a:r>
            <a:r>
              <a:rPr lang="ar-KW" sz="2000" dirty="0">
                <a:solidFill>
                  <a:srgbClr val="002060"/>
                </a:solidFill>
                <a:cs typeface="mohammad bold art 1" pitchFamily="2" charset="-78"/>
              </a:rPr>
              <a:t>جلسة </a:t>
            </a:r>
            <a:r>
              <a:rPr lang="ar-KW" sz="2000" dirty="0" smtClean="0">
                <a:solidFill>
                  <a:srgbClr val="002060"/>
                </a:solidFill>
                <a:cs typeface="mohammad bold art 1" pitchFamily="2" charset="-78"/>
              </a:rPr>
              <a:t>التحقيق </a:t>
            </a:r>
            <a:r>
              <a:rPr lang="ar-KW" sz="2000" dirty="0">
                <a:solidFill>
                  <a:srgbClr val="002060"/>
                </a:solidFill>
                <a:cs typeface="mohammad bold art 1" pitchFamily="2" charset="-78"/>
              </a:rPr>
              <a:t>خلال أيام العمل الرسمية من الساعة 7 </a:t>
            </a:r>
            <a:r>
              <a:rPr lang="ar-KW" sz="2000" dirty="0" smtClean="0">
                <a:solidFill>
                  <a:srgbClr val="002060"/>
                </a:solidFill>
                <a:cs typeface="mohammad bold art 1" pitchFamily="2" charset="-78"/>
              </a:rPr>
              <a:t>صباحاً </a:t>
            </a:r>
            <a:r>
              <a:rPr lang="ar-KW" sz="2000" dirty="0">
                <a:solidFill>
                  <a:srgbClr val="002060"/>
                </a:solidFill>
                <a:cs typeface="mohammad bold art 1" pitchFamily="2" charset="-78"/>
              </a:rPr>
              <a:t>وحتى 7 </a:t>
            </a:r>
            <a:r>
              <a:rPr lang="ar-KW" sz="2000" dirty="0" smtClean="0">
                <a:solidFill>
                  <a:srgbClr val="002060"/>
                </a:solidFill>
                <a:cs typeface="mohammad bold art 1" pitchFamily="2" charset="-78"/>
              </a:rPr>
              <a:t>مساءً، وذلك </a:t>
            </a:r>
            <a:r>
              <a:rPr lang="ar-SA" sz="2000" dirty="0" smtClean="0">
                <a:solidFill>
                  <a:srgbClr val="002060"/>
                </a:solidFill>
                <a:cs typeface="mohammad bold art 1" pitchFamily="2" charset="-78"/>
              </a:rPr>
              <a:t>للحضور </a:t>
            </a:r>
            <a:r>
              <a:rPr lang="ar-SA" sz="2000" dirty="0">
                <a:solidFill>
                  <a:srgbClr val="002060"/>
                </a:solidFill>
                <a:cs typeface="mohammad bold art 1" pitchFamily="2" charset="-78"/>
              </a:rPr>
              <a:t>أمام </a:t>
            </a:r>
            <a:r>
              <a:rPr lang="ar-KW" sz="2000" dirty="0" smtClean="0">
                <a:solidFill>
                  <a:srgbClr val="002060"/>
                </a:solidFill>
                <a:cs typeface="mohammad bold art 1" pitchFamily="2" charset="-78"/>
              </a:rPr>
              <a:t>الإدارة القانونية </a:t>
            </a:r>
            <a:r>
              <a:rPr lang="ar-SA" sz="2000" dirty="0" smtClean="0">
                <a:solidFill>
                  <a:srgbClr val="002060"/>
                </a:solidFill>
                <a:cs typeface="mohammad bold art 1" pitchFamily="2" charset="-78"/>
              </a:rPr>
              <a:t>للبدء </a:t>
            </a:r>
            <a:r>
              <a:rPr lang="ar-SA" sz="2000" dirty="0">
                <a:solidFill>
                  <a:srgbClr val="002060"/>
                </a:solidFill>
                <a:cs typeface="mohammad bold art 1" pitchFamily="2" charset="-78"/>
              </a:rPr>
              <a:t>في إجراءات </a:t>
            </a:r>
            <a:r>
              <a:rPr lang="ar-SA" sz="2000" dirty="0" smtClean="0">
                <a:solidFill>
                  <a:srgbClr val="002060"/>
                </a:solidFill>
                <a:cs typeface="mohammad bold art 1" pitchFamily="2" charset="-78"/>
              </a:rPr>
              <a:t>التحقيق</a:t>
            </a:r>
            <a:r>
              <a:rPr lang="ar-KW" sz="2000" dirty="0">
                <a:solidFill>
                  <a:srgbClr val="002060"/>
                </a:solidFill>
                <a:cs typeface="mohammad bold art 1" pitchFamily="2" charset="-78"/>
              </a:rPr>
              <a:t>.</a:t>
            </a:r>
            <a:endParaRPr lang="en-US" dirty="0">
              <a:solidFill>
                <a:srgbClr val="002060"/>
              </a:solidFill>
              <a:cs typeface="mohammad bold art 1" pitchFamily="2" charset="-78"/>
            </a:endParaRPr>
          </a:p>
        </p:txBody>
      </p:sp>
      <p:sp>
        <p:nvSpPr>
          <p:cNvPr id="11" name="Content Placeholder 2"/>
          <p:cNvSpPr txBox="1">
            <a:spLocks/>
          </p:cNvSpPr>
          <p:nvPr/>
        </p:nvSpPr>
        <p:spPr>
          <a:xfrm>
            <a:off x="7302885" y="389299"/>
            <a:ext cx="3672840" cy="431667"/>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rtl="1">
              <a:buFont typeface="Arial" panose="020B0604020202020204" pitchFamily="34" charset="0"/>
              <a:buNone/>
            </a:pPr>
            <a:r>
              <a:rPr lang="ar-KW" sz="3000" dirty="0" smtClean="0">
                <a:solidFill>
                  <a:srgbClr val="002060"/>
                </a:solidFill>
                <a:cs typeface="mohammad bold art 1" pitchFamily="2" charset="-78"/>
              </a:rPr>
              <a:t>تابع - </a:t>
            </a:r>
            <a:r>
              <a:rPr lang="ar-SA" sz="3000" dirty="0" smtClean="0">
                <a:solidFill>
                  <a:srgbClr val="002060"/>
                </a:solidFill>
                <a:cs typeface="mohammad bold art 1" pitchFamily="2" charset="-78"/>
              </a:rPr>
              <a:t>إعلان المحال للتحقيق</a:t>
            </a:r>
            <a:endParaRPr lang="en-US" sz="3000" dirty="0">
              <a:solidFill>
                <a:srgbClr val="002060"/>
              </a:solidFill>
              <a:cs typeface="mohammad bold art 1" pitchFamily="2" charset="-78"/>
            </a:endParaRPr>
          </a:p>
        </p:txBody>
      </p:sp>
      <p:pic>
        <p:nvPicPr>
          <p:cNvPr id="1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13569" y="6317575"/>
            <a:ext cx="9063766" cy="775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3" name="Straight Connector 12"/>
          <p:cNvCxnSpPr/>
          <p:nvPr/>
        </p:nvCxnSpPr>
        <p:spPr>
          <a:xfrm>
            <a:off x="5906823" y="911824"/>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15025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97245" y="267792"/>
            <a:ext cx="5189668" cy="613821"/>
          </a:xfrm>
        </p:spPr>
        <p:txBody>
          <a:bodyPr>
            <a:normAutofit/>
          </a:bodyPr>
          <a:lstStyle/>
          <a:p>
            <a:pPr algn="r" rtl="1"/>
            <a:r>
              <a:rPr lang="ar-SA" sz="3000" dirty="0">
                <a:solidFill>
                  <a:srgbClr val="002060"/>
                </a:solidFill>
                <a:cs typeface="mohammad bold art 1" pitchFamily="2" charset="-78"/>
              </a:rPr>
              <a:t>سلطة الإدارة القانونية في التحقيق</a:t>
            </a:r>
            <a:endParaRPr lang="en-US" sz="3000" dirty="0">
              <a:solidFill>
                <a:srgbClr val="002060"/>
              </a:solidFill>
              <a:cs typeface="mohammad bold art 1" pitchFamily="2" charset="-78"/>
            </a:endParaRPr>
          </a:p>
        </p:txBody>
      </p:sp>
      <p:sp>
        <p:nvSpPr>
          <p:cNvPr id="3" name="Content Placeholder 2"/>
          <p:cNvSpPr>
            <a:spLocks noGrp="1"/>
          </p:cNvSpPr>
          <p:nvPr>
            <p:ph idx="1"/>
          </p:nvPr>
        </p:nvSpPr>
        <p:spPr>
          <a:xfrm>
            <a:off x="1063881" y="1203639"/>
            <a:ext cx="9923032" cy="3325778"/>
          </a:xfrm>
        </p:spPr>
        <p:txBody>
          <a:bodyPr>
            <a:normAutofit/>
          </a:bodyPr>
          <a:lstStyle/>
          <a:p>
            <a:pPr algn="justLow" rtl="1">
              <a:buFontTx/>
              <a:buChar char="-"/>
            </a:pPr>
            <a:r>
              <a:rPr lang="ar-SA" sz="2000" dirty="0" smtClean="0">
                <a:solidFill>
                  <a:srgbClr val="002060"/>
                </a:solidFill>
                <a:cs typeface="mohammad bold art 1" pitchFamily="2" charset="-78"/>
              </a:rPr>
              <a:t>تتولى </a:t>
            </a:r>
            <a:r>
              <a:rPr lang="ar-SA" sz="2000" dirty="0">
                <a:solidFill>
                  <a:srgbClr val="002060"/>
                </a:solidFill>
                <a:cs typeface="mohammad bold art 1" pitchFamily="2" charset="-78"/>
              </a:rPr>
              <a:t>الإدارة القانونية بالهيئة </a:t>
            </a:r>
            <a:r>
              <a:rPr lang="ar-KW" sz="2000" dirty="0" smtClean="0">
                <a:solidFill>
                  <a:srgbClr val="002060"/>
                </a:solidFill>
                <a:cs typeface="mohammad bold art 1" pitchFamily="2" charset="-78"/>
              </a:rPr>
              <a:t>استناداً لأحكام المادتين </a:t>
            </a:r>
            <a:r>
              <a:rPr lang="ar-KW" sz="2000" b="1" dirty="0" smtClean="0">
                <a:solidFill>
                  <a:srgbClr val="002060"/>
                </a:solidFill>
                <a:cs typeface="mohammad bold art 1" pitchFamily="2" charset="-78"/>
              </a:rPr>
              <a:t>16و</a:t>
            </a:r>
            <a:r>
              <a:rPr lang="ar-KW" sz="2000" dirty="0" smtClean="0">
                <a:solidFill>
                  <a:srgbClr val="002060"/>
                </a:solidFill>
                <a:cs typeface="mohammad bold art 1" pitchFamily="2" charset="-78"/>
              </a:rPr>
              <a:t> </a:t>
            </a:r>
            <a:r>
              <a:rPr lang="ar-KW" sz="2000" b="1" dirty="0" smtClean="0">
                <a:solidFill>
                  <a:srgbClr val="002060"/>
                </a:solidFill>
                <a:cs typeface="mohammad bold art 1" pitchFamily="2" charset="-78"/>
              </a:rPr>
              <a:t>142</a:t>
            </a:r>
            <a:r>
              <a:rPr lang="ar-KW" sz="2000" dirty="0" smtClean="0">
                <a:solidFill>
                  <a:srgbClr val="002060"/>
                </a:solidFill>
                <a:cs typeface="mohammad bold art 1" pitchFamily="2" charset="-78"/>
              </a:rPr>
              <a:t> من القانون رقم </a:t>
            </a:r>
            <a:r>
              <a:rPr lang="ar-KW" sz="2000" b="1" dirty="0" smtClean="0">
                <a:solidFill>
                  <a:srgbClr val="002060"/>
                </a:solidFill>
                <a:cs typeface="mohammad bold art 1" pitchFamily="2" charset="-78"/>
              </a:rPr>
              <a:t>7</a:t>
            </a:r>
            <a:r>
              <a:rPr lang="ar-KW" sz="2000" dirty="0" smtClean="0">
                <a:solidFill>
                  <a:srgbClr val="002060"/>
                </a:solidFill>
                <a:cs typeface="mohammad bold art 1" pitchFamily="2" charset="-78"/>
              </a:rPr>
              <a:t> لسنة </a:t>
            </a:r>
            <a:r>
              <a:rPr lang="ar-KW" sz="2000" b="1" dirty="0" smtClean="0">
                <a:solidFill>
                  <a:srgbClr val="002060"/>
                </a:solidFill>
                <a:cs typeface="mohammad bold art 1" pitchFamily="2" charset="-78"/>
              </a:rPr>
              <a:t>2010</a:t>
            </a:r>
            <a:r>
              <a:rPr lang="ar-KW" sz="2000" dirty="0" smtClean="0">
                <a:solidFill>
                  <a:srgbClr val="002060"/>
                </a:solidFill>
                <a:cs typeface="mohammad bold art 1" pitchFamily="2" charset="-78"/>
              </a:rPr>
              <a:t> وتعديلاته </a:t>
            </a:r>
            <a:r>
              <a:rPr lang="ar-SA" sz="2000" dirty="0" smtClean="0">
                <a:solidFill>
                  <a:srgbClr val="002060"/>
                </a:solidFill>
                <a:cs typeface="mohammad bold art 1" pitchFamily="2" charset="-78"/>
              </a:rPr>
              <a:t>مهمة </a:t>
            </a:r>
            <a:r>
              <a:rPr lang="ar-SA" sz="2000" dirty="0">
                <a:solidFill>
                  <a:srgbClr val="002060"/>
                </a:solidFill>
                <a:cs typeface="mohammad bold art 1" pitchFamily="2" charset="-78"/>
              </a:rPr>
              <a:t>التحقيق الإداري في المخالفات الواردة في القانون </a:t>
            </a:r>
            <a:r>
              <a:rPr lang="ar-KW" sz="2000" dirty="0" smtClean="0">
                <a:solidFill>
                  <a:srgbClr val="002060"/>
                </a:solidFill>
                <a:cs typeface="mohammad bold art 1" pitchFamily="2" charset="-78"/>
              </a:rPr>
              <a:t>و</a:t>
            </a:r>
            <a:r>
              <a:rPr lang="ar-SA" sz="2000" dirty="0" smtClean="0">
                <a:solidFill>
                  <a:srgbClr val="002060"/>
                </a:solidFill>
                <a:cs typeface="mohammad bold art 1" pitchFamily="2" charset="-78"/>
              </a:rPr>
              <a:t>اللائحة</a:t>
            </a:r>
            <a:r>
              <a:rPr lang="ar-KW" sz="2000" dirty="0" smtClean="0">
                <a:solidFill>
                  <a:srgbClr val="002060"/>
                </a:solidFill>
                <a:cs typeface="mohammad bold art 1" pitchFamily="2" charset="-78"/>
              </a:rPr>
              <a:t> </a:t>
            </a:r>
            <a:r>
              <a:rPr lang="ar-SA" sz="2000" dirty="0" smtClean="0">
                <a:solidFill>
                  <a:srgbClr val="002060"/>
                </a:solidFill>
                <a:cs typeface="mohammad bold art 1" pitchFamily="2" charset="-78"/>
              </a:rPr>
              <a:t>وللمحقق</a:t>
            </a:r>
            <a:r>
              <a:rPr lang="ar-SA" sz="2000" dirty="0">
                <a:solidFill>
                  <a:srgbClr val="002060"/>
                </a:solidFill>
                <a:cs typeface="mohammad bold art 1" pitchFamily="2" charset="-78"/>
              </a:rPr>
              <a:t>، وبهدف ممارسة مهامه وأداء عمله، </a:t>
            </a:r>
            <a:r>
              <a:rPr lang="ar-SA" sz="2000" u="sng" dirty="0">
                <a:solidFill>
                  <a:srgbClr val="002060"/>
                </a:solidFill>
                <a:cs typeface="mohammad bold art 1" pitchFamily="2" charset="-78"/>
              </a:rPr>
              <a:t>الصلاحيات التالية</a:t>
            </a:r>
            <a:r>
              <a:rPr lang="ar-SA" sz="2000" dirty="0" smtClean="0">
                <a:solidFill>
                  <a:srgbClr val="002060"/>
                </a:solidFill>
                <a:cs typeface="mohammad bold art 1" pitchFamily="2" charset="-78"/>
              </a:rPr>
              <a:t>:</a:t>
            </a:r>
            <a:endParaRPr lang="ar-KW" sz="2000" dirty="0" smtClean="0">
              <a:solidFill>
                <a:srgbClr val="002060"/>
              </a:solidFill>
              <a:cs typeface="mohammad bold art 1" pitchFamily="2" charset="-78"/>
            </a:endParaRPr>
          </a:p>
          <a:p>
            <a:pPr marL="0" indent="0" algn="justLow" rtl="1">
              <a:buNone/>
            </a:pPr>
            <a:r>
              <a:rPr lang="ar-KW" sz="2000" dirty="0" smtClean="0">
                <a:solidFill>
                  <a:srgbClr val="002060"/>
                </a:solidFill>
                <a:cs typeface="mohammad bold art 1" pitchFamily="2" charset="-78"/>
              </a:rPr>
              <a:t>1- </a:t>
            </a:r>
            <a:r>
              <a:rPr lang="ar-SA" sz="2000" dirty="0" smtClean="0">
                <a:solidFill>
                  <a:srgbClr val="002060"/>
                </a:solidFill>
                <a:cs typeface="mohammad bold art 1" pitchFamily="2" charset="-78"/>
              </a:rPr>
              <a:t>حق </a:t>
            </a:r>
            <a:r>
              <a:rPr lang="ar-SA" sz="2000" dirty="0">
                <a:solidFill>
                  <a:srgbClr val="002060"/>
                </a:solidFill>
                <a:cs typeface="mohammad bold art 1" pitchFamily="2" charset="-78"/>
              </a:rPr>
              <a:t>طلب أي بيانات، أو مستندات، أو وثائق من أي جهة حكومية أو جهة ذات شأن بنشاط الهيئة. </a:t>
            </a:r>
            <a:endParaRPr lang="ar-KW" sz="2000" dirty="0">
              <a:solidFill>
                <a:srgbClr val="002060"/>
              </a:solidFill>
              <a:cs typeface="mohammad bold art 1" pitchFamily="2" charset="-78"/>
            </a:endParaRPr>
          </a:p>
          <a:p>
            <a:pPr marL="0" indent="0" algn="justLow" rtl="1">
              <a:buNone/>
            </a:pPr>
            <a:r>
              <a:rPr lang="ar-KW" sz="2000" dirty="0" smtClean="0">
                <a:solidFill>
                  <a:srgbClr val="002060"/>
                </a:solidFill>
                <a:cs typeface="mohammad bold art 1" pitchFamily="2" charset="-78"/>
              </a:rPr>
              <a:t>2- </a:t>
            </a:r>
            <a:r>
              <a:rPr lang="ar-SA" sz="2000" dirty="0" smtClean="0">
                <a:solidFill>
                  <a:srgbClr val="002060"/>
                </a:solidFill>
                <a:cs typeface="mohammad bold art 1" pitchFamily="2" charset="-78"/>
              </a:rPr>
              <a:t>حق </a:t>
            </a:r>
            <a:r>
              <a:rPr lang="ar-SA" sz="2000" dirty="0">
                <a:solidFill>
                  <a:srgbClr val="002060"/>
                </a:solidFill>
                <a:cs typeface="mohammad bold art 1" pitchFamily="2" charset="-78"/>
              </a:rPr>
              <a:t>سماع شهادة </a:t>
            </a:r>
            <a:r>
              <a:rPr lang="ar-SA" sz="2000" dirty="0" smtClean="0">
                <a:solidFill>
                  <a:srgbClr val="002060"/>
                </a:solidFill>
                <a:cs typeface="mohammad bold art 1" pitchFamily="2" charset="-78"/>
              </a:rPr>
              <a:t>الشهود.</a:t>
            </a:r>
            <a:endParaRPr lang="ar-KW" sz="2000" dirty="0" smtClean="0">
              <a:solidFill>
                <a:srgbClr val="002060"/>
              </a:solidFill>
              <a:cs typeface="mohammad bold art 1" pitchFamily="2" charset="-78"/>
            </a:endParaRPr>
          </a:p>
          <a:p>
            <a:pPr marL="0" indent="0" algn="justLow" rtl="1">
              <a:buNone/>
            </a:pPr>
            <a:r>
              <a:rPr lang="ar-SA" sz="2000" dirty="0" smtClean="0">
                <a:solidFill>
                  <a:srgbClr val="002060"/>
                </a:solidFill>
                <a:cs typeface="mohammad bold art 1" pitchFamily="2" charset="-78"/>
              </a:rPr>
              <a:t>3</a:t>
            </a:r>
            <a:r>
              <a:rPr lang="ar-SA" sz="2000" dirty="0">
                <a:solidFill>
                  <a:srgbClr val="002060"/>
                </a:solidFill>
                <a:cs typeface="mohammad bold art 1" pitchFamily="2" charset="-78"/>
              </a:rPr>
              <a:t>. استدعاء </a:t>
            </a:r>
            <a:r>
              <a:rPr lang="ar-KW" sz="2000" dirty="0" smtClean="0">
                <a:solidFill>
                  <a:srgbClr val="002060"/>
                </a:solidFill>
                <a:cs typeface="mohammad bold art 1" pitchFamily="2" charset="-78"/>
              </a:rPr>
              <a:t>الطرف المخالف </a:t>
            </a:r>
            <a:r>
              <a:rPr lang="ar-SA" sz="2000" dirty="0" smtClean="0">
                <a:solidFill>
                  <a:srgbClr val="002060"/>
                </a:solidFill>
                <a:cs typeface="mohammad bold art 1" pitchFamily="2" charset="-78"/>
              </a:rPr>
              <a:t>أو </a:t>
            </a:r>
            <a:r>
              <a:rPr lang="ar-SA" sz="2000" dirty="0">
                <a:solidFill>
                  <a:srgbClr val="002060"/>
                </a:solidFill>
                <a:cs typeface="mohammad bold art 1" pitchFamily="2" charset="-78"/>
              </a:rPr>
              <a:t>طلب حضور كل من يرى </a:t>
            </a:r>
            <a:r>
              <a:rPr lang="ar-KW" sz="2000" dirty="0" smtClean="0">
                <a:solidFill>
                  <a:srgbClr val="002060"/>
                </a:solidFill>
                <a:cs typeface="mohammad bold art 1" pitchFamily="2" charset="-78"/>
              </a:rPr>
              <a:t>المحقق </a:t>
            </a:r>
            <a:r>
              <a:rPr lang="ar-SA" sz="2000" dirty="0" smtClean="0">
                <a:solidFill>
                  <a:srgbClr val="002060"/>
                </a:solidFill>
                <a:cs typeface="mohammad bold art 1" pitchFamily="2" charset="-78"/>
              </a:rPr>
              <a:t>ضرورة </a:t>
            </a:r>
            <a:r>
              <a:rPr lang="ar-SA" sz="2000" dirty="0">
                <a:solidFill>
                  <a:srgbClr val="002060"/>
                </a:solidFill>
                <a:cs typeface="mohammad bold art 1" pitchFamily="2" charset="-78"/>
              </a:rPr>
              <a:t>سماع </a:t>
            </a:r>
            <a:r>
              <a:rPr lang="ar-SA" sz="2000" dirty="0" smtClean="0">
                <a:solidFill>
                  <a:srgbClr val="002060"/>
                </a:solidFill>
                <a:cs typeface="mohammad bold art 1" pitchFamily="2" charset="-78"/>
              </a:rPr>
              <a:t>أقواله.</a:t>
            </a:r>
            <a:endParaRPr lang="ar-KW" sz="2000" dirty="0" smtClean="0">
              <a:solidFill>
                <a:srgbClr val="002060"/>
              </a:solidFill>
              <a:cs typeface="mohammad bold art 1" pitchFamily="2" charset="-78"/>
            </a:endParaRPr>
          </a:p>
          <a:p>
            <a:pPr marL="0" indent="0" algn="justLow" rtl="1">
              <a:buNone/>
            </a:pPr>
            <a:r>
              <a:rPr lang="ar-SA" sz="2000" dirty="0" smtClean="0">
                <a:solidFill>
                  <a:srgbClr val="002060"/>
                </a:solidFill>
                <a:cs typeface="mohammad bold art 1" pitchFamily="2" charset="-78"/>
              </a:rPr>
              <a:t>4</a:t>
            </a:r>
            <a:r>
              <a:rPr lang="ar-KW" sz="2000" dirty="0" smtClean="0">
                <a:solidFill>
                  <a:srgbClr val="002060"/>
                </a:solidFill>
                <a:cs typeface="mohammad bold art 1" pitchFamily="2" charset="-78"/>
              </a:rPr>
              <a:t>-</a:t>
            </a:r>
            <a:r>
              <a:rPr lang="ar-SA" sz="2000" dirty="0" smtClean="0">
                <a:solidFill>
                  <a:srgbClr val="002060"/>
                </a:solidFill>
                <a:cs typeface="mohammad bold art 1" pitchFamily="2" charset="-78"/>
              </a:rPr>
              <a:t> </a:t>
            </a:r>
            <a:r>
              <a:rPr lang="ar-SA" sz="2000" dirty="0">
                <a:solidFill>
                  <a:srgbClr val="002060"/>
                </a:solidFill>
                <a:cs typeface="mohammad bold art 1" pitchFamily="2" charset="-78"/>
              </a:rPr>
              <a:t>حق الانتقال ومراجعة أي سجل أو بيانات لدى أي جهة حكومية أو جهة ذات شأن بنشاط الهيئة</a:t>
            </a:r>
            <a:r>
              <a:rPr lang="ar-SA" sz="2000" dirty="0" smtClean="0">
                <a:solidFill>
                  <a:srgbClr val="002060"/>
                </a:solidFill>
                <a:cs typeface="mohammad bold art 1" pitchFamily="2" charset="-78"/>
              </a:rPr>
              <a:t>.</a:t>
            </a:r>
            <a:endParaRPr lang="ar-KW" sz="2000" dirty="0" smtClean="0">
              <a:solidFill>
                <a:srgbClr val="002060"/>
              </a:solidFill>
              <a:cs typeface="mohammad bold art 1" pitchFamily="2" charset="-78"/>
            </a:endParaRPr>
          </a:p>
          <a:p>
            <a:pPr marL="0" indent="0" algn="justLow" rtl="1">
              <a:buNone/>
            </a:pPr>
            <a:endParaRPr lang="en-US" sz="2000" dirty="0">
              <a:solidFill>
                <a:srgbClr val="002060"/>
              </a:solidFill>
              <a:cs typeface="mohammad bold art 1" pitchFamily="2" charset="-78"/>
            </a:endParaRPr>
          </a:p>
        </p:txBody>
      </p:sp>
      <p:sp>
        <p:nvSpPr>
          <p:cNvPr id="5" name="Content Placeholder 2"/>
          <p:cNvSpPr txBox="1">
            <a:spLocks/>
          </p:cNvSpPr>
          <p:nvPr/>
        </p:nvSpPr>
        <p:spPr>
          <a:xfrm>
            <a:off x="1063882" y="3802348"/>
            <a:ext cx="9923031" cy="109369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rtl="1">
              <a:buNone/>
            </a:pPr>
            <a:r>
              <a:rPr lang="ar-KW" sz="2000" dirty="0" smtClean="0">
                <a:solidFill>
                  <a:srgbClr val="002060"/>
                </a:solidFill>
                <a:cs typeface="mohammad bold art 1" pitchFamily="2" charset="-78"/>
              </a:rPr>
              <a:t>- و</a:t>
            </a:r>
            <a:r>
              <a:rPr lang="ar-SA" sz="2000" dirty="0" smtClean="0">
                <a:solidFill>
                  <a:srgbClr val="002060"/>
                </a:solidFill>
                <a:cs typeface="mohammad bold art 1" pitchFamily="2" charset="-78"/>
              </a:rPr>
              <a:t>على </a:t>
            </a:r>
            <a:r>
              <a:rPr lang="ar-SA" sz="2000" dirty="0">
                <a:solidFill>
                  <a:srgbClr val="002060"/>
                </a:solidFill>
                <a:cs typeface="mohammad bold art 1" pitchFamily="2" charset="-78"/>
              </a:rPr>
              <a:t>كافة الأشخاص تزويد </a:t>
            </a:r>
            <a:r>
              <a:rPr lang="ar-KW" sz="2000" dirty="0" smtClean="0">
                <a:solidFill>
                  <a:srgbClr val="002060"/>
                </a:solidFill>
                <a:cs typeface="mohammad bold art 1" pitchFamily="2" charset="-78"/>
              </a:rPr>
              <a:t>المحقق </a:t>
            </a:r>
            <a:r>
              <a:rPr lang="ar-SA" sz="2000" dirty="0" smtClean="0">
                <a:solidFill>
                  <a:srgbClr val="002060"/>
                </a:solidFill>
                <a:cs typeface="mohammad bold art 1" pitchFamily="2" charset="-78"/>
              </a:rPr>
              <a:t>بالبيانات </a:t>
            </a:r>
            <a:r>
              <a:rPr lang="ar-SA" sz="2000" dirty="0">
                <a:solidFill>
                  <a:srgbClr val="002060"/>
                </a:solidFill>
                <a:cs typeface="mohammad bold art 1" pitchFamily="2" charset="-78"/>
              </a:rPr>
              <a:t>والمعلومات المطلوبة لإتمام التحقيق في الوقت المحدد ودون أي </a:t>
            </a:r>
            <a:r>
              <a:rPr lang="ar-SA" sz="2000" dirty="0" smtClean="0">
                <a:solidFill>
                  <a:srgbClr val="002060"/>
                </a:solidFill>
                <a:cs typeface="mohammad bold art 1" pitchFamily="2" charset="-78"/>
              </a:rPr>
              <a:t>تأخير</a:t>
            </a:r>
            <a:r>
              <a:rPr lang="ar-KW" sz="2000" dirty="0" smtClean="0">
                <a:solidFill>
                  <a:srgbClr val="002060"/>
                </a:solidFill>
                <a:cs typeface="mohammad bold art 1" pitchFamily="2" charset="-78"/>
              </a:rPr>
              <a:t>، تفادياً لتفعيل أحكام المادة 127 من القانون لدى إعاقة التحقيقات.</a:t>
            </a:r>
            <a:endParaRPr lang="en-US" sz="2000" dirty="0">
              <a:solidFill>
                <a:srgbClr val="002060"/>
              </a:solidFill>
              <a:cs typeface="mohammad bold art 1" pitchFamily="2" charset="-78"/>
            </a:endParaRPr>
          </a:p>
        </p:txBody>
      </p:sp>
      <p:sp>
        <p:nvSpPr>
          <p:cNvPr id="7" name="Slide Number Placeholder 6"/>
          <p:cNvSpPr>
            <a:spLocks noGrp="1"/>
          </p:cNvSpPr>
          <p:nvPr>
            <p:ph type="sldNum" sz="quarter" idx="12"/>
          </p:nvPr>
        </p:nvSpPr>
        <p:spPr/>
        <p:txBody>
          <a:bodyPr/>
          <a:lstStyle/>
          <a:p>
            <a:fld id="{B3A8733E-CDE8-4B54-B697-F436F063129C}" type="slidenum">
              <a:rPr lang="en-US" smtClean="0">
                <a:solidFill>
                  <a:schemeClr val="tx2"/>
                </a:solidFill>
              </a:rPr>
              <a:t>22</a:t>
            </a:fld>
            <a:endParaRPr lang="en-US" dirty="0">
              <a:solidFill>
                <a:schemeClr val="tx2"/>
              </a:solidFill>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751" y="117503"/>
            <a:ext cx="3170956" cy="914400"/>
          </a:xfrm>
          <a:prstGeom prst="rect">
            <a:avLst/>
          </a:prstGeom>
        </p:spPr>
      </p:pic>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13569" y="6317575"/>
            <a:ext cx="9063766" cy="775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5906823" y="911824"/>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63750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09438" y="357970"/>
            <a:ext cx="2667897" cy="433465"/>
          </a:xfrm>
        </p:spPr>
        <p:txBody>
          <a:bodyPr>
            <a:normAutofit fontScale="92500" lnSpcReduction="10000"/>
          </a:bodyPr>
          <a:lstStyle/>
          <a:p>
            <a:pPr marL="0" indent="0" algn="r" rtl="1">
              <a:buNone/>
            </a:pPr>
            <a:r>
              <a:rPr lang="ar-KW" sz="3000" dirty="0" smtClean="0">
                <a:solidFill>
                  <a:srgbClr val="002060"/>
                </a:solidFill>
                <a:cs typeface="mohammad bold art 1" pitchFamily="2" charset="-78"/>
              </a:rPr>
              <a:t>ضمانات </a:t>
            </a:r>
            <a:r>
              <a:rPr lang="ar-SA" sz="3000" dirty="0" smtClean="0">
                <a:solidFill>
                  <a:srgbClr val="002060"/>
                </a:solidFill>
                <a:cs typeface="mohammad bold art 1" pitchFamily="2" charset="-78"/>
              </a:rPr>
              <a:t>التحقيق</a:t>
            </a:r>
            <a:endParaRPr lang="en-US" sz="3000" dirty="0">
              <a:solidFill>
                <a:srgbClr val="002060"/>
              </a:solidFill>
              <a:cs typeface="mohammad bold art 1" pitchFamily="2" charset="-78"/>
            </a:endParaRPr>
          </a:p>
        </p:txBody>
      </p:sp>
      <p:sp>
        <p:nvSpPr>
          <p:cNvPr id="4" name="Content Placeholder 2"/>
          <p:cNvSpPr txBox="1">
            <a:spLocks/>
          </p:cNvSpPr>
          <p:nvPr/>
        </p:nvSpPr>
        <p:spPr>
          <a:xfrm>
            <a:off x="1253408" y="1244127"/>
            <a:ext cx="9772425" cy="27373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Low" rtl="1">
              <a:buNone/>
            </a:pPr>
            <a:r>
              <a:rPr lang="ar-KW" sz="2000" dirty="0" smtClean="0">
                <a:solidFill>
                  <a:srgbClr val="002060"/>
                </a:solidFill>
                <a:cs typeface="mohammad bold art 1" pitchFamily="2" charset="-78"/>
              </a:rPr>
              <a:t>- أن تكون إحالة المخالفة للتحقيق قد صدر بها قرار من السلطة المختصة في الهيئة بالإحالة.</a:t>
            </a:r>
            <a:endParaRPr lang="en-US" sz="2000" dirty="0" smtClean="0">
              <a:solidFill>
                <a:srgbClr val="002060"/>
              </a:solidFill>
              <a:cs typeface="mohammad bold art 1" pitchFamily="2" charset="-78"/>
            </a:endParaRPr>
          </a:p>
          <a:p>
            <a:pPr algn="justLow" rtl="1">
              <a:buFontTx/>
              <a:buChar char="-"/>
            </a:pPr>
            <a:r>
              <a:rPr lang="ar-SA" sz="2000" dirty="0" smtClean="0">
                <a:solidFill>
                  <a:srgbClr val="002060"/>
                </a:solidFill>
                <a:cs typeface="mohammad bold art 1" pitchFamily="2" charset="-78"/>
              </a:rPr>
              <a:t>لأي </a:t>
            </a:r>
            <a:r>
              <a:rPr lang="ar-SA" sz="2000" dirty="0">
                <a:solidFill>
                  <a:srgbClr val="002060"/>
                </a:solidFill>
                <a:cs typeface="mohammad bold art 1" pitchFamily="2" charset="-78"/>
              </a:rPr>
              <a:t>شخص يتم التحقيق معه، </a:t>
            </a:r>
            <a:r>
              <a:rPr lang="ar-KW" sz="2000" dirty="0" smtClean="0">
                <a:solidFill>
                  <a:srgbClr val="002060"/>
                </a:solidFill>
                <a:cs typeface="mohammad bold art 1" pitchFamily="2" charset="-78"/>
              </a:rPr>
              <a:t>بعد أن يتم إعلانه اعلانا صحيحاً </a:t>
            </a:r>
            <a:r>
              <a:rPr lang="ar-SA" sz="2000" dirty="0" smtClean="0">
                <a:solidFill>
                  <a:srgbClr val="002060"/>
                </a:solidFill>
                <a:cs typeface="mohammad bold art 1" pitchFamily="2" charset="-78"/>
              </a:rPr>
              <a:t>الحق </a:t>
            </a:r>
            <a:r>
              <a:rPr lang="ar-SA" sz="2000" dirty="0">
                <a:solidFill>
                  <a:srgbClr val="002060"/>
                </a:solidFill>
                <a:cs typeface="mohammad bold art 1" pitchFamily="2" charset="-78"/>
              </a:rPr>
              <a:t>الكامل </a:t>
            </a:r>
            <a:r>
              <a:rPr lang="ar-SA" sz="2000" dirty="0" smtClean="0">
                <a:solidFill>
                  <a:srgbClr val="002060"/>
                </a:solidFill>
                <a:cs typeface="mohammad bold art 1" pitchFamily="2" charset="-78"/>
              </a:rPr>
              <a:t>في</a:t>
            </a:r>
            <a:r>
              <a:rPr lang="ar-KW" sz="2000" dirty="0" smtClean="0">
                <a:solidFill>
                  <a:srgbClr val="002060"/>
                </a:solidFill>
                <a:cs typeface="mohammad bold art 1" pitchFamily="2" charset="-78"/>
              </a:rPr>
              <a:t> حضور جلسة التحقيق</a:t>
            </a:r>
            <a:r>
              <a:rPr lang="ar-SA" sz="2000" dirty="0" smtClean="0">
                <a:solidFill>
                  <a:srgbClr val="002060"/>
                </a:solidFill>
                <a:cs typeface="mohammad bold art 1" pitchFamily="2" charset="-78"/>
              </a:rPr>
              <a:t> </a:t>
            </a:r>
            <a:r>
              <a:rPr lang="ar-KW" sz="2000" dirty="0" smtClean="0">
                <a:solidFill>
                  <a:srgbClr val="002060"/>
                </a:solidFill>
                <a:cs typeface="mohammad bold art 1" pitchFamily="2" charset="-78"/>
              </a:rPr>
              <a:t>لل</a:t>
            </a:r>
            <a:r>
              <a:rPr lang="ar-SA" sz="2000" dirty="0" smtClean="0">
                <a:solidFill>
                  <a:srgbClr val="002060"/>
                </a:solidFill>
                <a:cs typeface="mohammad bold art 1" pitchFamily="2" charset="-78"/>
              </a:rPr>
              <a:t>دفاع </a:t>
            </a:r>
            <a:r>
              <a:rPr lang="ar-SA" sz="2000" dirty="0">
                <a:solidFill>
                  <a:srgbClr val="002060"/>
                </a:solidFill>
                <a:cs typeface="mohammad bold art 1" pitchFamily="2" charset="-78"/>
              </a:rPr>
              <a:t>عن </a:t>
            </a:r>
            <a:r>
              <a:rPr lang="ar-SA" sz="2000" dirty="0" smtClean="0">
                <a:solidFill>
                  <a:srgbClr val="002060"/>
                </a:solidFill>
                <a:cs typeface="mohammad bold art 1" pitchFamily="2" charset="-78"/>
              </a:rPr>
              <a:t>نفسه</a:t>
            </a:r>
            <a:r>
              <a:rPr lang="ar-KW" sz="2000" dirty="0" smtClean="0">
                <a:solidFill>
                  <a:srgbClr val="002060"/>
                </a:solidFill>
                <a:cs typeface="mohammad bold art 1" pitchFamily="2" charset="-78"/>
              </a:rPr>
              <a:t> وسماع أقوله</a:t>
            </a:r>
            <a:r>
              <a:rPr lang="ar-SA" sz="2000" dirty="0" smtClean="0">
                <a:solidFill>
                  <a:srgbClr val="002060"/>
                </a:solidFill>
                <a:cs typeface="mohammad bold art 1" pitchFamily="2" charset="-78"/>
              </a:rPr>
              <a:t>، </a:t>
            </a:r>
            <a:r>
              <a:rPr lang="ar-SA" sz="2000" dirty="0">
                <a:solidFill>
                  <a:srgbClr val="002060"/>
                </a:solidFill>
                <a:cs typeface="mohammad bold art 1" pitchFamily="2" charset="-78"/>
              </a:rPr>
              <a:t>وله أن يوكل محامياً للدفاع </a:t>
            </a:r>
            <a:r>
              <a:rPr lang="ar-SA" sz="2000" dirty="0" smtClean="0">
                <a:solidFill>
                  <a:srgbClr val="002060"/>
                </a:solidFill>
                <a:cs typeface="mohammad bold art 1" pitchFamily="2" charset="-78"/>
              </a:rPr>
              <a:t>عنه</a:t>
            </a:r>
            <a:r>
              <a:rPr lang="ar-KW" sz="2000" dirty="0" smtClean="0">
                <a:solidFill>
                  <a:srgbClr val="002060"/>
                </a:solidFill>
                <a:cs typeface="mohammad bold art 1" pitchFamily="2" charset="-78"/>
              </a:rPr>
              <a:t> بأن يحضر معه جلسة التحقيق أو أن يقدم مذكرة دفاع.</a:t>
            </a:r>
          </a:p>
          <a:p>
            <a:pPr algn="justLow" rtl="1">
              <a:buFontTx/>
              <a:buChar char="-"/>
            </a:pPr>
            <a:r>
              <a:rPr lang="ar-KW" sz="2000" dirty="0" smtClean="0">
                <a:solidFill>
                  <a:srgbClr val="002060"/>
                </a:solidFill>
                <a:cs typeface="mohammad bold art 1" pitchFamily="2" charset="-78"/>
              </a:rPr>
              <a:t>إجراء التحقيق كتابة مع من يتم استدعاؤه مع إعطائه المهلة الكافية لتحضير دفاعه حال طلبه أجلا لذلك.</a:t>
            </a:r>
          </a:p>
          <a:p>
            <a:pPr algn="justLow" rtl="1">
              <a:buFontTx/>
              <a:buChar char="-"/>
            </a:pPr>
            <a:r>
              <a:rPr lang="ar-KW" sz="2000" dirty="0" smtClean="0">
                <a:solidFill>
                  <a:srgbClr val="002060"/>
                </a:solidFill>
                <a:cs typeface="mohammad bold art 1" pitchFamily="2" charset="-78"/>
              </a:rPr>
              <a:t>تحليف المبلغ والشاهد اليمين على ما نما إلى علمه من وقائع أو أدلة تثبت حدوث الواقعة.</a:t>
            </a:r>
          </a:p>
          <a:p>
            <a:pPr algn="just" rtl="1">
              <a:buFontTx/>
              <a:buChar char="-"/>
            </a:pPr>
            <a:endParaRPr lang="ar-KW" sz="2000" dirty="0" smtClean="0">
              <a:solidFill>
                <a:schemeClr val="accent1"/>
              </a:solidFill>
              <a:cs typeface="mohammad bold art 1" pitchFamily="2" charset="-78"/>
            </a:endParaRPr>
          </a:p>
          <a:p>
            <a:pPr algn="just" rtl="1">
              <a:buFontTx/>
              <a:buChar char="-"/>
            </a:pPr>
            <a:endParaRPr lang="en-US" sz="2000" dirty="0">
              <a:solidFill>
                <a:schemeClr val="accent1"/>
              </a:solidFill>
              <a:cs typeface="mohammad bold art 1" pitchFamily="2" charset="-78"/>
            </a:endParaRPr>
          </a:p>
        </p:txBody>
      </p:sp>
      <p:sp>
        <p:nvSpPr>
          <p:cNvPr id="5" name="Slide Number Placeholder 4"/>
          <p:cNvSpPr>
            <a:spLocks noGrp="1"/>
          </p:cNvSpPr>
          <p:nvPr>
            <p:ph type="sldNum" sz="quarter" idx="12"/>
          </p:nvPr>
        </p:nvSpPr>
        <p:spPr/>
        <p:txBody>
          <a:bodyPr/>
          <a:lstStyle/>
          <a:p>
            <a:fld id="{B3A8733E-CDE8-4B54-B697-F436F063129C}" type="slidenum">
              <a:rPr lang="en-US" smtClean="0">
                <a:solidFill>
                  <a:schemeClr val="tx2"/>
                </a:solidFill>
              </a:rPr>
              <a:t>23</a:t>
            </a:fld>
            <a:endParaRPr lang="en-US" dirty="0">
              <a:solidFill>
                <a:schemeClr val="tx2"/>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751" y="117503"/>
            <a:ext cx="3170956" cy="914400"/>
          </a:xfrm>
          <a:prstGeom prst="rect">
            <a:avLst/>
          </a:prstGeom>
        </p:spPr>
      </p:pic>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13569" y="6317575"/>
            <a:ext cx="9063766" cy="775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1" name="Straight Connector 10"/>
          <p:cNvCxnSpPr/>
          <p:nvPr/>
        </p:nvCxnSpPr>
        <p:spPr>
          <a:xfrm>
            <a:off x="5906823" y="911824"/>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372454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1355" y="1152343"/>
            <a:ext cx="10460915" cy="3430563"/>
          </a:xfrm>
        </p:spPr>
        <p:txBody>
          <a:bodyPr>
            <a:noAutofit/>
          </a:bodyPr>
          <a:lstStyle/>
          <a:p>
            <a:pPr algn="r" rtl="1"/>
            <a:r>
              <a:rPr lang="ar-KW" sz="2000" dirty="0" smtClean="0">
                <a:solidFill>
                  <a:srgbClr val="002060"/>
                </a:solidFill>
                <a:cs typeface="mohammad bold art 1" pitchFamily="2" charset="-78"/>
              </a:rPr>
              <a:t>- بعد الانتهاء من التحقيق يرفع المحقق إلى الجهة المختصة في الهيئة توصية إما بثبوت المسئولية أو عدم ثبوتها على أحد </a:t>
            </a:r>
            <a:r>
              <a:rPr lang="ar-KW" sz="2000" u="sng" dirty="0" smtClean="0">
                <a:solidFill>
                  <a:srgbClr val="002060"/>
                </a:solidFill>
                <a:cs typeface="mohammad bold art 1" pitchFamily="2" charset="-78"/>
              </a:rPr>
              <a:t>الأوجه التالية:</a:t>
            </a:r>
            <a:r>
              <a:rPr lang="ar-KW" sz="2000" dirty="0" smtClean="0">
                <a:solidFill>
                  <a:srgbClr val="002060"/>
                </a:solidFill>
                <a:cs typeface="mohammad bold art 1" pitchFamily="2" charset="-78"/>
              </a:rPr>
              <a:t/>
            </a:r>
            <a:br>
              <a:rPr lang="ar-KW" sz="2000" dirty="0" smtClean="0">
                <a:solidFill>
                  <a:srgbClr val="002060"/>
                </a:solidFill>
                <a:cs typeface="mohammad bold art 1" pitchFamily="2" charset="-78"/>
              </a:rPr>
            </a:br>
            <a:r>
              <a:rPr lang="ar-KW" sz="2000" dirty="0" smtClean="0">
                <a:solidFill>
                  <a:srgbClr val="002060"/>
                </a:solidFill>
                <a:cs typeface="mohammad bold art 1" pitchFamily="2" charset="-78"/>
              </a:rPr>
              <a:t>1- في حالة عدم ثبوت المخالفة أو المسئولية يتم حفظ التحقيق، و</a:t>
            </a:r>
            <a:r>
              <a:rPr lang="ar-SA" sz="2000" dirty="0" smtClean="0">
                <a:solidFill>
                  <a:srgbClr val="002060"/>
                </a:solidFill>
                <a:cs typeface="mohammad bold art 1" pitchFamily="2" charset="-78"/>
              </a:rPr>
              <a:t>يُخطر </a:t>
            </a:r>
            <a:r>
              <a:rPr lang="ar-SA" sz="2000" dirty="0">
                <a:solidFill>
                  <a:srgbClr val="002060"/>
                </a:solidFill>
                <a:cs typeface="mohammad bold art 1" pitchFamily="2" charset="-78"/>
              </a:rPr>
              <a:t>الشخص المحال للتحقيق بقرار الحفظ، ويجوز له استصدار شهادة </a:t>
            </a:r>
            <a:r>
              <a:rPr lang="ar-KW" sz="2000" dirty="0">
                <a:solidFill>
                  <a:srgbClr val="002060"/>
                </a:solidFill>
                <a:cs typeface="mohammad bold art 1" pitchFamily="2" charset="-78"/>
              </a:rPr>
              <a:t> </a:t>
            </a:r>
            <a:r>
              <a:rPr lang="ar-SA" sz="2000" dirty="0">
                <a:solidFill>
                  <a:srgbClr val="002060"/>
                </a:solidFill>
                <a:cs typeface="mohammad bold art 1" pitchFamily="2" charset="-78"/>
              </a:rPr>
              <a:t>بذلك من </a:t>
            </a:r>
            <a:r>
              <a:rPr lang="ar-SA" sz="2000" dirty="0" smtClean="0">
                <a:solidFill>
                  <a:srgbClr val="002060"/>
                </a:solidFill>
                <a:cs typeface="mohammad bold art 1" pitchFamily="2" charset="-78"/>
              </a:rPr>
              <a:t>الهيئة.</a:t>
            </a:r>
            <a:r>
              <a:rPr lang="ar-KW" sz="2000" dirty="0" smtClean="0">
                <a:solidFill>
                  <a:srgbClr val="002060"/>
                </a:solidFill>
                <a:cs typeface="mohammad bold art 1" pitchFamily="2" charset="-78"/>
              </a:rPr>
              <a:t/>
            </a:r>
            <a:br>
              <a:rPr lang="ar-KW" sz="2000" dirty="0" smtClean="0">
                <a:solidFill>
                  <a:srgbClr val="002060"/>
                </a:solidFill>
                <a:cs typeface="mohammad bold art 1" pitchFamily="2" charset="-78"/>
              </a:rPr>
            </a:br>
            <a:r>
              <a:rPr lang="ar-KW" sz="2000" dirty="0" smtClean="0">
                <a:solidFill>
                  <a:srgbClr val="002060"/>
                </a:solidFill>
                <a:cs typeface="mohammad bold art 1" pitchFamily="2" charset="-78"/>
              </a:rPr>
              <a:t>2- في حالة ثبوت المخالفة للهيئة الحق في استخدام سلطتها الجوازية بالتنبيه على الطرف المخالف وتعهده بعدم تكرارها مستقبلاً، أو أن تخضعه لمزيد من الرقابة لمتابعته والتأكد من عدم تكرار المخالفة.</a:t>
            </a:r>
            <a:br>
              <a:rPr lang="ar-KW" sz="2000" dirty="0" smtClean="0">
                <a:solidFill>
                  <a:srgbClr val="002060"/>
                </a:solidFill>
                <a:cs typeface="mohammad bold art 1" pitchFamily="2" charset="-78"/>
              </a:rPr>
            </a:br>
            <a:r>
              <a:rPr lang="ar-KW" sz="2000" dirty="0" smtClean="0">
                <a:solidFill>
                  <a:srgbClr val="002060"/>
                </a:solidFill>
                <a:cs typeface="mohammad bold art 1" pitchFamily="2" charset="-78"/>
              </a:rPr>
              <a:t>3-إحالة المخالف إلى مجلس التأديب حال ثبوت المخالفة للفصل في المسائلة التأديبية مع إرفاق نسخة من كامل ملف المخالفة.</a:t>
            </a:r>
            <a:br>
              <a:rPr lang="ar-KW" sz="2000" dirty="0" smtClean="0">
                <a:solidFill>
                  <a:srgbClr val="002060"/>
                </a:solidFill>
                <a:cs typeface="mohammad bold art 1" pitchFamily="2" charset="-78"/>
              </a:rPr>
            </a:br>
            <a:r>
              <a:rPr lang="ar-KW" sz="2000" dirty="0" smtClean="0">
                <a:solidFill>
                  <a:srgbClr val="002060"/>
                </a:solidFill>
                <a:cs typeface="mohammad bold art 1" pitchFamily="2" charset="-78"/>
              </a:rPr>
              <a:t>4-إحالة المخالف للنائب العام وذلك لإختصاص نيابة سوق المال بالتحقيق والتصرف والإدعاء في الجرائم التي تقع بالمخالفة لأحكام قانون الهيئة مع </a:t>
            </a:r>
            <a:r>
              <a:rPr lang="ar-KW" sz="2000" dirty="0">
                <a:solidFill>
                  <a:srgbClr val="002060"/>
                </a:solidFill>
                <a:cs typeface="mohammad bold art 1" pitchFamily="2" charset="-78"/>
              </a:rPr>
              <a:t>إ</a:t>
            </a:r>
            <a:r>
              <a:rPr lang="ar-KW" sz="2000" dirty="0" smtClean="0">
                <a:solidFill>
                  <a:srgbClr val="002060"/>
                </a:solidFill>
                <a:cs typeface="mohammad bold art 1" pitchFamily="2" charset="-78"/>
              </a:rPr>
              <a:t>رفاق نسخة كاملة من ملف المخالفة.</a:t>
            </a:r>
            <a:br>
              <a:rPr lang="ar-KW" sz="2000" dirty="0" smtClean="0">
                <a:solidFill>
                  <a:srgbClr val="002060"/>
                </a:solidFill>
                <a:cs typeface="mohammad bold art 1" pitchFamily="2" charset="-78"/>
              </a:rPr>
            </a:br>
            <a:r>
              <a:rPr lang="ar-KW" sz="2000" dirty="0" smtClean="0">
                <a:solidFill>
                  <a:srgbClr val="002060"/>
                </a:solidFill>
                <a:cs typeface="mohammad bold art 1" pitchFamily="2" charset="-78"/>
              </a:rPr>
              <a:t>6- كما يمكن الجمع بين بعض ما سبق في حالة تعدد المخالفات.</a:t>
            </a:r>
            <a:endParaRPr lang="en-US" sz="2000" dirty="0">
              <a:solidFill>
                <a:srgbClr val="002060"/>
              </a:solidFill>
            </a:endParaRPr>
          </a:p>
        </p:txBody>
      </p:sp>
      <p:sp>
        <p:nvSpPr>
          <p:cNvPr id="4" name="Slide Number Placeholder 3"/>
          <p:cNvSpPr>
            <a:spLocks noGrp="1"/>
          </p:cNvSpPr>
          <p:nvPr>
            <p:ph type="sldNum" sz="quarter" idx="12"/>
          </p:nvPr>
        </p:nvSpPr>
        <p:spPr/>
        <p:txBody>
          <a:bodyPr/>
          <a:lstStyle/>
          <a:p>
            <a:fld id="{B3A8733E-CDE8-4B54-B697-F436F063129C}" type="slidenum">
              <a:rPr lang="en-US" smtClean="0"/>
              <a:t>24</a:t>
            </a:fld>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751" y="117503"/>
            <a:ext cx="3170956" cy="914400"/>
          </a:xfrm>
          <a:prstGeom prst="rect">
            <a:avLst/>
          </a:prstGeom>
        </p:spPr>
      </p:pic>
      <p:sp>
        <p:nvSpPr>
          <p:cNvPr id="8" name="Title 1"/>
          <p:cNvSpPr txBox="1">
            <a:spLocks/>
          </p:cNvSpPr>
          <p:nvPr/>
        </p:nvSpPr>
        <p:spPr>
          <a:xfrm>
            <a:off x="8214394" y="368756"/>
            <a:ext cx="2662941" cy="54306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rtl="1"/>
            <a:r>
              <a:rPr lang="ar-KW" sz="2500" dirty="0" smtClean="0">
                <a:solidFill>
                  <a:srgbClr val="002060"/>
                </a:solidFill>
                <a:cs typeface="mohammad bold art 1" pitchFamily="2" charset="-78"/>
              </a:rPr>
              <a:t>التصرف في التحقيق</a:t>
            </a:r>
            <a:endParaRPr lang="en-US" sz="2500" dirty="0">
              <a:solidFill>
                <a:srgbClr val="002060"/>
              </a:solidFill>
            </a:endParaRPr>
          </a:p>
        </p:txBody>
      </p:sp>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13569" y="6317575"/>
            <a:ext cx="9063766" cy="775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5906823" y="911824"/>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809357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00064" y="2463032"/>
            <a:ext cx="7772400" cy="1470025"/>
          </a:xfrm>
        </p:spPr>
        <p:txBody>
          <a:bodyPr>
            <a:normAutofit/>
          </a:bodyPr>
          <a:lstStyle/>
          <a:p>
            <a:pPr rtl="1"/>
            <a:r>
              <a:rPr lang="ar-KW" sz="6600" b="1" smtClean="0">
                <a:solidFill>
                  <a:srgbClr val="002060"/>
                </a:solidFill>
                <a:cs typeface="mohammad bold art 1" pitchFamily="2" charset="-78"/>
              </a:rPr>
              <a:t>وشــكــراً ،،،</a:t>
            </a:r>
            <a:endParaRPr lang="en-GB" sz="6600" dirty="0">
              <a:solidFill>
                <a:srgbClr val="002060"/>
              </a:solidFill>
              <a:cs typeface="mohammad bold art 1" pitchFamily="2" charset="-78"/>
            </a:endParaRPr>
          </a:p>
        </p:txBody>
      </p:sp>
      <p:pic>
        <p:nvPicPr>
          <p:cNvPr id="6" name="Picture 5" descr="Picture 3.png"/>
          <p:cNvPicPr>
            <a:picLocks noChangeAspect="1"/>
          </p:cNvPicPr>
          <p:nvPr/>
        </p:nvPicPr>
        <p:blipFill rotWithShape="1">
          <a:blip r:embed="rId2" cstate="print"/>
          <a:srcRect r="75690"/>
          <a:stretch/>
        </p:blipFill>
        <p:spPr>
          <a:xfrm>
            <a:off x="0" y="0"/>
            <a:ext cx="2222937" cy="6858000"/>
          </a:xfrm>
          <a:prstGeom prst="rect">
            <a:avLst/>
          </a:prstGeom>
          <a:ln w="28575">
            <a:noFill/>
          </a:ln>
        </p:spPr>
      </p:pic>
      <p:sp>
        <p:nvSpPr>
          <p:cNvPr id="3" name="Slide Number Placeholder 2"/>
          <p:cNvSpPr>
            <a:spLocks noGrp="1"/>
          </p:cNvSpPr>
          <p:nvPr>
            <p:ph type="sldNum" sz="quarter" idx="12"/>
          </p:nvPr>
        </p:nvSpPr>
        <p:spPr/>
        <p:txBody>
          <a:bodyPr/>
          <a:lstStyle/>
          <a:p>
            <a:fld id="{B3A8733E-CDE8-4B54-B697-F436F063129C}" type="slidenum">
              <a:rPr lang="en-US" smtClean="0"/>
              <a:t>25</a:t>
            </a:fld>
            <a:endParaRPr lang="en-US" dirty="0"/>
          </a:p>
        </p:txBody>
      </p:sp>
    </p:spTree>
    <p:extLst>
      <p:ext uri="{BB962C8B-B14F-4D97-AF65-F5344CB8AC3E}">
        <p14:creationId xmlns:p14="http://schemas.microsoft.com/office/powerpoint/2010/main" val="37373103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3A8733E-CDE8-4B54-B697-F436F063129C}" type="slidenum">
              <a:rPr lang="en-US" smtClean="0"/>
              <a:t>3</a:t>
            </a:fld>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7692" y="214851"/>
            <a:ext cx="3170956" cy="914400"/>
          </a:xfrm>
          <a:prstGeom prst="rect">
            <a:avLst/>
          </a:prstGeom>
        </p:spPr>
      </p:pic>
      <p:sp>
        <p:nvSpPr>
          <p:cNvPr id="7" name="Title 1"/>
          <p:cNvSpPr>
            <a:spLocks noGrp="1"/>
          </p:cNvSpPr>
          <p:nvPr>
            <p:ph type="title"/>
          </p:nvPr>
        </p:nvSpPr>
        <p:spPr>
          <a:xfrm>
            <a:off x="8610599" y="271822"/>
            <a:ext cx="2266735" cy="607489"/>
          </a:xfrm>
        </p:spPr>
        <p:txBody>
          <a:bodyPr>
            <a:normAutofit/>
          </a:bodyPr>
          <a:lstStyle/>
          <a:p>
            <a:pPr algn="r" rtl="1"/>
            <a:r>
              <a:rPr lang="ar-KW" sz="2800" dirty="0">
                <a:solidFill>
                  <a:srgbClr val="002060"/>
                </a:solidFill>
                <a:latin typeface="+mn-lt"/>
                <a:ea typeface="+mn-ea"/>
                <a:cs typeface="mohammad bold art 1" pitchFamily="2" charset="-78"/>
              </a:rPr>
              <a:t>يتبع مقدمــــــــة</a:t>
            </a:r>
            <a:endParaRPr lang="en-US" sz="2800" dirty="0">
              <a:solidFill>
                <a:srgbClr val="002060"/>
              </a:solidFill>
              <a:latin typeface="+mn-lt"/>
              <a:ea typeface="+mn-ea"/>
              <a:cs typeface="mohammad bold art 1" pitchFamily="2" charset="-78"/>
            </a:endParaRPr>
          </a:p>
        </p:txBody>
      </p:sp>
      <p:sp>
        <p:nvSpPr>
          <p:cNvPr id="9" name="Rectangle 8"/>
          <p:cNvSpPr/>
          <p:nvPr/>
        </p:nvSpPr>
        <p:spPr>
          <a:xfrm>
            <a:off x="1356817" y="1161764"/>
            <a:ext cx="9520517" cy="2246769"/>
          </a:xfrm>
          <a:prstGeom prst="rect">
            <a:avLst/>
          </a:prstGeom>
        </p:spPr>
        <p:txBody>
          <a:bodyPr wrap="square">
            <a:spAutoFit/>
          </a:bodyPr>
          <a:lstStyle/>
          <a:p>
            <a:pPr lvl="0" algn="just" rtl="1"/>
            <a:r>
              <a:rPr lang="ar-KW" sz="2000" dirty="0">
                <a:solidFill>
                  <a:srgbClr val="002060"/>
                </a:solidFill>
                <a:cs typeface="mohammad bold art 1" pitchFamily="2" charset="-78"/>
              </a:rPr>
              <a:t>وفي سبيل تحقيق الهيئة لأهدافها وفقاً لأحكام قانون إنشائها ولائحته التنفيذية، والتي من أهمها العمل على ضمان الالتزام بالقوانين واللوائح ذات العلاقة بنشاط الأوراق المالية، كان لابد من وضع قواعد وآليات واضحة وأدوات لإنفاذ القانون في مواجهة المخاطبين بأحكامه والخاضعين لنطاق رقابة الهيئة من الأشخاص المرخص لهم والمسجلين لديها، وكافة المتعاملين معها في إطار منهجي تضمنه الكتاب الثالث من اللائحة التنفيذية، إلا أننا نؤمن بأن الرقابة الذاتية في تطبيق أحكام القانون، والوعي التام بتحمل المسؤولية هو ما تسعى إليه تلك الجهات متوخين الوقوع في المخالفة وما تستتبعه من إجراءات قانونية يتم اتخاذها في إطار هذا القانون ولائحته التنفيذية.</a:t>
            </a:r>
            <a:endParaRPr lang="en-US" sz="2000" dirty="0">
              <a:solidFill>
                <a:srgbClr val="002060"/>
              </a:solidFill>
              <a:cs typeface="mohammad bold art 1" pitchFamily="2" charset="-78"/>
            </a:endParaRPr>
          </a:p>
        </p:txBody>
      </p:sp>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13569" y="6317575"/>
            <a:ext cx="9063766" cy="775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1" name="Straight Connector 10"/>
          <p:cNvCxnSpPr/>
          <p:nvPr/>
        </p:nvCxnSpPr>
        <p:spPr>
          <a:xfrm>
            <a:off x="5906823" y="911824"/>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97657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68269" y="626240"/>
            <a:ext cx="7650742" cy="1654381"/>
          </a:xfrm>
        </p:spPr>
        <p:txBody>
          <a:bodyPr>
            <a:normAutofit fontScale="90000"/>
          </a:bodyPr>
          <a:lstStyle/>
          <a:p>
            <a:pPr rtl="1"/>
            <a:r>
              <a:rPr lang="ar-KW" dirty="0" smtClean="0">
                <a:solidFill>
                  <a:srgbClr val="002060"/>
                </a:solidFill>
                <a:cs typeface="mohammad bold art 1" pitchFamily="2" charset="-78"/>
              </a:rPr>
              <a:t>         أدوات إنفاذ القانون</a:t>
            </a:r>
            <a:br>
              <a:rPr lang="ar-KW" dirty="0" smtClean="0">
                <a:solidFill>
                  <a:srgbClr val="002060"/>
                </a:solidFill>
                <a:cs typeface="mohammad bold art 1" pitchFamily="2" charset="-78"/>
              </a:rPr>
            </a:br>
            <a:endParaRPr lang="en-US" dirty="0">
              <a:solidFill>
                <a:srgbClr val="002060"/>
              </a:solidFill>
              <a:cs typeface="mohammad bold art 1" pitchFamily="2" charset="-78"/>
            </a:endParaRPr>
          </a:p>
        </p:txBody>
      </p:sp>
      <p:pic>
        <p:nvPicPr>
          <p:cNvPr id="5" name="Picture 4" descr="Picture 3.png"/>
          <p:cNvPicPr>
            <a:picLocks noChangeAspect="1"/>
          </p:cNvPicPr>
          <p:nvPr/>
        </p:nvPicPr>
        <p:blipFill rotWithShape="1">
          <a:blip r:embed="rId2" cstate="print"/>
          <a:srcRect r="75690"/>
          <a:stretch/>
        </p:blipFill>
        <p:spPr>
          <a:xfrm>
            <a:off x="-185026" y="0"/>
            <a:ext cx="2222937" cy="6858000"/>
          </a:xfrm>
          <a:prstGeom prst="rect">
            <a:avLst/>
          </a:prstGeom>
          <a:ln w="28575">
            <a:noFill/>
          </a:ln>
        </p:spPr>
      </p:pic>
      <p:sp>
        <p:nvSpPr>
          <p:cNvPr id="4" name="Slide Number Placeholder 3"/>
          <p:cNvSpPr>
            <a:spLocks noGrp="1"/>
          </p:cNvSpPr>
          <p:nvPr>
            <p:ph type="sldNum" sz="quarter" idx="12"/>
          </p:nvPr>
        </p:nvSpPr>
        <p:spPr/>
        <p:txBody>
          <a:bodyPr/>
          <a:lstStyle/>
          <a:p>
            <a:fld id="{B3A8733E-CDE8-4B54-B697-F436F063129C}" type="slidenum">
              <a:rPr lang="en-US" smtClean="0"/>
              <a:t>4</a:t>
            </a:fld>
            <a:endParaRPr lang="en-US" dirty="0"/>
          </a:p>
        </p:txBody>
      </p:sp>
      <p:sp>
        <p:nvSpPr>
          <p:cNvPr id="6" name="Title 1"/>
          <p:cNvSpPr txBox="1">
            <a:spLocks/>
          </p:cNvSpPr>
          <p:nvPr/>
        </p:nvSpPr>
        <p:spPr>
          <a:xfrm>
            <a:off x="6398110" y="4340742"/>
            <a:ext cx="4216997" cy="154124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rtl="1">
              <a:lnSpc>
                <a:spcPct val="250000"/>
              </a:lnSpc>
            </a:pPr>
            <a:r>
              <a:rPr lang="ar-KW" sz="2400" dirty="0" smtClean="0">
                <a:solidFill>
                  <a:srgbClr val="002060"/>
                </a:solidFill>
                <a:cs typeface="mohammad bold art 1" pitchFamily="2" charset="-78"/>
              </a:rPr>
              <a:t>-الرقابة المكتبية والإدارية</a:t>
            </a:r>
            <a:br>
              <a:rPr lang="ar-KW" sz="2400" dirty="0" smtClean="0">
                <a:solidFill>
                  <a:srgbClr val="002060"/>
                </a:solidFill>
                <a:cs typeface="mohammad bold art 1" pitchFamily="2" charset="-78"/>
              </a:rPr>
            </a:br>
            <a:r>
              <a:rPr lang="ar-KW" sz="2400" dirty="0" smtClean="0">
                <a:solidFill>
                  <a:srgbClr val="002060"/>
                </a:solidFill>
                <a:cs typeface="mohammad bold art 1" pitchFamily="2" charset="-78"/>
              </a:rPr>
              <a:t>- التفتيش الميداني</a:t>
            </a:r>
            <a:br>
              <a:rPr lang="ar-KW" sz="2400" dirty="0" smtClean="0">
                <a:solidFill>
                  <a:srgbClr val="002060"/>
                </a:solidFill>
                <a:cs typeface="mohammad bold art 1" pitchFamily="2" charset="-78"/>
              </a:rPr>
            </a:br>
            <a:r>
              <a:rPr lang="ar-KW" sz="2400" dirty="0" smtClean="0">
                <a:solidFill>
                  <a:srgbClr val="002060"/>
                </a:solidFill>
                <a:cs typeface="mohammad bold art 1" pitchFamily="2" charset="-78"/>
              </a:rPr>
              <a:t>-الضبطية القضائية </a:t>
            </a:r>
            <a:br>
              <a:rPr lang="ar-KW" sz="2400" dirty="0" smtClean="0">
                <a:solidFill>
                  <a:srgbClr val="002060"/>
                </a:solidFill>
                <a:cs typeface="mohammad bold art 1" pitchFamily="2" charset="-78"/>
              </a:rPr>
            </a:br>
            <a:r>
              <a:rPr lang="ar-KW" sz="2400" dirty="0" smtClean="0">
                <a:solidFill>
                  <a:srgbClr val="002060"/>
                </a:solidFill>
                <a:cs typeface="mohammad bold art 1" pitchFamily="2" charset="-78"/>
              </a:rPr>
              <a:t>-الإبلاغ عن الجرائم والمخالفات </a:t>
            </a:r>
            <a:br>
              <a:rPr lang="ar-KW" sz="2400" dirty="0" smtClean="0">
                <a:solidFill>
                  <a:srgbClr val="002060"/>
                </a:solidFill>
                <a:cs typeface="mohammad bold art 1" pitchFamily="2" charset="-78"/>
              </a:rPr>
            </a:br>
            <a:r>
              <a:rPr lang="ar-KW" sz="2400" dirty="0" smtClean="0">
                <a:solidFill>
                  <a:srgbClr val="002060"/>
                </a:solidFill>
                <a:cs typeface="mohammad bold art 1" pitchFamily="2" charset="-78"/>
              </a:rPr>
              <a:t>-التحقيق</a:t>
            </a:r>
            <a:endParaRPr lang="en-US" sz="8800" dirty="0">
              <a:solidFill>
                <a:srgbClr val="002060"/>
              </a:solidFill>
              <a:cs typeface="mohammad bold art 1" pitchFamily="2" charset="-78"/>
            </a:endParaRPr>
          </a:p>
        </p:txBody>
      </p:sp>
    </p:spTree>
    <p:extLst>
      <p:ext uri="{BB962C8B-B14F-4D97-AF65-F5344CB8AC3E}">
        <p14:creationId xmlns:p14="http://schemas.microsoft.com/office/powerpoint/2010/main" val="5882946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43828" y="1230197"/>
            <a:ext cx="9932964" cy="2764715"/>
          </a:xfrm>
        </p:spPr>
        <p:txBody>
          <a:bodyPr>
            <a:normAutofit/>
          </a:bodyPr>
          <a:lstStyle/>
          <a:p>
            <a:pPr marL="0" indent="0" algn="just" rtl="1">
              <a:buNone/>
            </a:pPr>
            <a:r>
              <a:rPr lang="ar-SA" sz="2000" dirty="0" smtClean="0">
                <a:solidFill>
                  <a:srgbClr val="002060"/>
                </a:solidFill>
                <a:cs typeface="mohammad bold art 1" pitchFamily="2" charset="-78"/>
              </a:rPr>
              <a:t>يخضع </a:t>
            </a:r>
            <a:r>
              <a:rPr lang="ar-SA" sz="2000" dirty="0">
                <a:solidFill>
                  <a:srgbClr val="002060"/>
                </a:solidFill>
                <a:cs typeface="mohammad bold art 1" pitchFamily="2" charset="-78"/>
              </a:rPr>
              <a:t>جميع الأشخاص المرخص لهم</a:t>
            </a:r>
            <a:r>
              <a:rPr lang="ar-KW" sz="2000" dirty="0">
                <a:solidFill>
                  <a:srgbClr val="002060"/>
                </a:solidFill>
                <a:cs typeface="mohammad bold art 1" pitchFamily="2" charset="-78"/>
              </a:rPr>
              <a:t> من الهيئة </a:t>
            </a:r>
            <a:r>
              <a:rPr lang="ar-SA" sz="2000" dirty="0">
                <a:solidFill>
                  <a:srgbClr val="002060"/>
                </a:solidFill>
                <a:cs typeface="mohammad bold art 1" pitchFamily="2" charset="-78"/>
              </a:rPr>
              <a:t>والأشخاص المسجلين</a:t>
            </a:r>
            <a:r>
              <a:rPr lang="ar-KW" sz="2000" dirty="0">
                <a:solidFill>
                  <a:srgbClr val="002060"/>
                </a:solidFill>
                <a:cs typeface="mohammad bold art 1" pitchFamily="2" charset="-78"/>
              </a:rPr>
              <a:t> لديها</a:t>
            </a:r>
            <a:r>
              <a:rPr lang="ar-SA" sz="2000" dirty="0">
                <a:solidFill>
                  <a:srgbClr val="002060"/>
                </a:solidFill>
                <a:cs typeface="mohammad bold art 1" pitchFamily="2" charset="-78"/>
              </a:rPr>
              <a:t>، للرقابة </a:t>
            </a:r>
            <a:r>
              <a:rPr lang="ar-KW" sz="2000" dirty="0">
                <a:solidFill>
                  <a:srgbClr val="002060"/>
                </a:solidFill>
                <a:cs typeface="mohammad bold art 1" pitchFamily="2" charset="-78"/>
              </a:rPr>
              <a:t>والفحص المستمر على عملياتهم من </a:t>
            </a:r>
            <a:r>
              <a:rPr lang="ar-SA" sz="2000" dirty="0">
                <a:solidFill>
                  <a:srgbClr val="002060"/>
                </a:solidFill>
                <a:cs typeface="mohammad bold art 1" pitchFamily="2" charset="-78"/>
              </a:rPr>
              <a:t>قبل الهيئة، </a:t>
            </a:r>
            <a:r>
              <a:rPr lang="ar-KW" sz="2000" dirty="0">
                <a:solidFill>
                  <a:srgbClr val="002060"/>
                </a:solidFill>
                <a:cs typeface="mohammad bold art 1" pitchFamily="2" charset="-78"/>
              </a:rPr>
              <a:t>لضمان التزامهم بالقانون وبما أصدرته الهيئة من لوائح وقرارات وتعلميات</a:t>
            </a:r>
            <a:r>
              <a:rPr lang="ar-SA" sz="2000" dirty="0">
                <a:solidFill>
                  <a:srgbClr val="002060"/>
                </a:solidFill>
                <a:cs typeface="mohammad bold art 1" pitchFamily="2" charset="-78"/>
              </a:rPr>
              <a:t>، كما تخضع </a:t>
            </a:r>
            <a:r>
              <a:rPr lang="ar-KW" sz="2000" dirty="0">
                <a:solidFill>
                  <a:srgbClr val="002060"/>
                </a:solidFill>
                <a:cs typeface="mohammad bold art 1" pitchFamily="2" charset="-78"/>
              </a:rPr>
              <a:t>أيضاً كافة </a:t>
            </a:r>
            <a:r>
              <a:rPr lang="ar-SA" sz="2000" dirty="0">
                <a:solidFill>
                  <a:srgbClr val="002060"/>
                </a:solidFill>
                <a:cs typeface="mohammad bold art 1" pitchFamily="2" charset="-78"/>
              </a:rPr>
              <a:t>تعاملات الأوراق المالية </a:t>
            </a:r>
            <a:r>
              <a:rPr lang="ar-KW" sz="2000" dirty="0">
                <a:solidFill>
                  <a:srgbClr val="002060"/>
                </a:solidFill>
                <a:cs typeface="mohammad bold art 1" pitchFamily="2" charset="-78"/>
              </a:rPr>
              <a:t>في البورصة لذات الرقابة والتدقيق </a:t>
            </a:r>
            <a:r>
              <a:rPr lang="ar-SA" sz="2000" dirty="0">
                <a:solidFill>
                  <a:srgbClr val="002060"/>
                </a:solidFill>
                <a:cs typeface="mohammad bold art 1" pitchFamily="2" charset="-78"/>
              </a:rPr>
              <a:t>من قبل الهيئة أياً كان الشخص الذي يقوم بها.</a:t>
            </a:r>
            <a:endParaRPr lang="ar-KW" sz="2000" dirty="0">
              <a:solidFill>
                <a:srgbClr val="002060"/>
              </a:solidFill>
              <a:cs typeface="mohammad bold art 1" pitchFamily="2" charset="-78"/>
            </a:endParaRPr>
          </a:p>
          <a:p>
            <a:pPr marL="0" indent="0" algn="just" rtl="1">
              <a:buNone/>
            </a:pPr>
            <a:r>
              <a:rPr lang="ar-KW" sz="2000" dirty="0" smtClean="0">
                <a:solidFill>
                  <a:srgbClr val="002060"/>
                </a:solidFill>
                <a:cs typeface="mohammad bold art 1" pitchFamily="2" charset="-78"/>
              </a:rPr>
              <a:t>وتعمل الهيئة رقابتها من </a:t>
            </a:r>
            <a:r>
              <a:rPr lang="ar-KW" sz="2000" dirty="0">
                <a:solidFill>
                  <a:srgbClr val="002060"/>
                </a:solidFill>
                <a:cs typeface="mohammad bold art 1" pitchFamily="2" charset="-78"/>
              </a:rPr>
              <a:t>خلال </a:t>
            </a:r>
            <a:r>
              <a:rPr lang="ar-KW" sz="2000" dirty="0" smtClean="0">
                <a:solidFill>
                  <a:srgbClr val="002060"/>
                </a:solidFill>
                <a:cs typeface="mohammad bold art 1" pitchFamily="2" charset="-78"/>
              </a:rPr>
              <a:t>قطاعاتها وإداراتها </a:t>
            </a:r>
            <a:r>
              <a:rPr lang="ar-KW" sz="2000" dirty="0">
                <a:solidFill>
                  <a:srgbClr val="002060"/>
                </a:solidFill>
                <a:cs typeface="mohammad bold art 1" pitchFamily="2" charset="-78"/>
              </a:rPr>
              <a:t>المتخصصة التي تعنى أيضا بتلقي وفحص البيانات والتقارير والإيضاحات وكافة ما أوجب القانون ولائحته التنفيذية تقديمه للهيئة، وكذلك متابعة العمليات والتداولات التي تتم في البورصة والمقاصة من خلال </a:t>
            </a:r>
            <a:r>
              <a:rPr lang="ar-KW" sz="2000" dirty="0" smtClean="0">
                <a:solidFill>
                  <a:srgbClr val="002060"/>
                </a:solidFill>
                <a:cs typeface="mohammad bold art 1" pitchFamily="2" charset="-78"/>
              </a:rPr>
              <a:t>أحدث </a:t>
            </a:r>
            <a:r>
              <a:rPr lang="ar-KW" sz="2000" dirty="0">
                <a:solidFill>
                  <a:srgbClr val="002060"/>
                </a:solidFill>
                <a:cs typeface="mohammad bold art 1" pitchFamily="2" charset="-78"/>
              </a:rPr>
              <a:t>أنظمة الرقابة على التداول.</a:t>
            </a:r>
            <a:endParaRPr lang="en-US" sz="2000" dirty="0">
              <a:solidFill>
                <a:srgbClr val="002060"/>
              </a:solidFill>
              <a:cs typeface="mohammad bold art 1" pitchFamily="2" charset="-78"/>
            </a:endParaRPr>
          </a:p>
        </p:txBody>
      </p:sp>
      <p:sp>
        <p:nvSpPr>
          <p:cNvPr id="4" name="Slide Number Placeholder 3"/>
          <p:cNvSpPr>
            <a:spLocks noGrp="1"/>
          </p:cNvSpPr>
          <p:nvPr>
            <p:ph type="sldNum" sz="quarter" idx="12"/>
          </p:nvPr>
        </p:nvSpPr>
        <p:spPr/>
        <p:txBody>
          <a:bodyPr/>
          <a:lstStyle/>
          <a:p>
            <a:fld id="{B3A8733E-CDE8-4B54-B697-F436F063129C}" type="slidenum">
              <a:rPr lang="en-US" smtClean="0"/>
              <a:t>5</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8751" y="117503"/>
            <a:ext cx="3170956" cy="914400"/>
          </a:xfrm>
          <a:prstGeom prst="rect">
            <a:avLst/>
          </a:prstGeom>
        </p:spPr>
      </p:pic>
      <p:sp>
        <p:nvSpPr>
          <p:cNvPr id="2" name="Rectangle 1"/>
          <p:cNvSpPr/>
          <p:nvPr/>
        </p:nvSpPr>
        <p:spPr>
          <a:xfrm>
            <a:off x="6810536" y="407573"/>
            <a:ext cx="4119937" cy="461665"/>
          </a:xfrm>
          <a:prstGeom prst="rect">
            <a:avLst/>
          </a:prstGeom>
        </p:spPr>
        <p:txBody>
          <a:bodyPr wrap="square">
            <a:spAutoFit/>
          </a:bodyPr>
          <a:lstStyle/>
          <a:p>
            <a:pPr algn="just" rtl="1"/>
            <a:r>
              <a:rPr lang="ar-KW" sz="2400" dirty="0">
                <a:solidFill>
                  <a:srgbClr val="002060"/>
                </a:solidFill>
                <a:cs typeface="mohammad bold art 1" pitchFamily="2" charset="-78"/>
              </a:rPr>
              <a:t>أولاً: </a:t>
            </a:r>
            <a:r>
              <a:rPr lang="ar-KW" sz="2400" dirty="0" smtClean="0">
                <a:solidFill>
                  <a:srgbClr val="002060"/>
                </a:solidFill>
                <a:cs typeface="mohammad bold art 1" pitchFamily="2" charset="-78"/>
              </a:rPr>
              <a:t>الرقابة المكتبية والإدارية</a:t>
            </a:r>
            <a:endParaRPr lang="ar-KW" sz="2400" dirty="0">
              <a:solidFill>
                <a:srgbClr val="002060"/>
              </a:solidFill>
              <a:cs typeface="mohammad bold art 1" pitchFamily="2" charset="-78"/>
            </a:endParaRPr>
          </a:p>
        </p:txBody>
      </p:sp>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13569" y="6317575"/>
            <a:ext cx="9063766" cy="775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5906823" y="911824"/>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535541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72901" y="1579123"/>
            <a:ext cx="9602484" cy="2652153"/>
          </a:xfrm>
        </p:spPr>
        <p:txBody>
          <a:bodyPr>
            <a:normAutofit/>
          </a:bodyPr>
          <a:lstStyle/>
          <a:p>
            <a:pPr marL="0" indent="0" algn="justLow" rtl="1">
              <a:buNone/>
            </a:pPr>
            <a:r>
              <a:rPr lang="ar-KW" sz="2000" dirty="0" smtClean="0">
                <a:solidFill>
                  <a:srgbClr val="002060"/>
                </a:solidFill>
                <a:cs typeface="mohammad bold art 1" pitchFamily="2" charset="-78"/>
              </a:rPr>
              <a:t>فقد أعطى القانون رقم 7 لسنة 2010 وتعديلاته، </a:t>
            </a:r>
            <a:r>
              <a:rPr lang="ar-SA" sz="2000" dirty="0" smtClean="0">
                <a:solidFill>
                  <a:srgbClr val="002060"/>
                </a:solidFill>
                <a:cs typeface="mohammad bold art 1" pitchFamily="2" charset="-78"/>
              </a:rPr>
              <a:t>للهيئة </a:t>
            </a:r>
            <a:r>
              <a:rPr lang="ar-KW" sz="2000" dirty="0" smtClean="0">
                <a:solidFill>
                  <a:srgbClr val="002060"/>
                </a:solidFill>
                <a:cs typeface="mohammad bold art 1" pitchFamily="2" charset="-78"/>
              </a:rPr>
              <a:t>الحق في </a:t>
            </a:r>
            <a:r>
              <a:rPr lang="ar-SA" sz="2000" dirty="0" smtClean="0">
                <a:solidFill>
                  <a:srgbClr val="002060"/>
                </a:solidFill>
                <a:cs typeface="mohammad bold art 1" pitchFamily="2" charset="-78"/>
              </a:rPr>
              <a:t>أن </a:t>
            </a:r>
            <a:r>
              <a:rPr lang="ar-SA" sz="2000" dirty="0">
                <a:solidFill>
                  <a:srgbClr val="002060"/>
                </a:solidFill>
                <a:cs typeface="mohammad bold art 1" pitchFamily="2" charset="-78"/>
              </a:rPr>
              <a:t>تُجري </a:t>
            </a:r>
            <a:r>
              <a:rPr lang="ar-SA" sz="2000" dirty="0" smtClean="0">
                <a:solidFill>
                  <a:srgbClr val="002060"/>
                </a:solidFill>
                <a:cs typeface="mohammad bold art 1" pitchFamily="2" charset="-78"/>
              </a:rPr>
              <a:t>تفتيشاً</a:t>
            </a:r>
            <a:r>
              <a:rPr lang="ar-KW" sz="2000" dirty="0" smtClean="0">
                <a:solidFill>
                  <a:srgbClr val="002060"/>
                </a:solidFill>
                <a:cs typeface="mohammad bold art 1" pitchFamily="2" charset="-78"/>
              </a:rPr>
              <a:t> ميدانياً</a:t>
            </a:r>
            <a:r>
              <a:rPr lang="ar-SA" sz="2000" dirty="0" smtClean="0">
                <a:solidFill>
                  <a:srgbClr val="002060"/>
                </a:solidFill>
                <a:cs typeface="mohammad bold art 1" pitchFamily="2" charset="-78"/>
              </a:rPr>
              <a:t> </a:t>
            </a:r>
            <a:r>
              <a:rPr lang="ar-SA" sz="2000" dirty="0">
                <a:solidFill>
                  <a:srgbClr val="002060"/>
                </a:solidFill>
                <a:cs typeface="mohammad bold art 1" pitchFamily="2" charset="-78"/>
              </a:rPr>
              <a:t>دورياًّ </a:t>
            </a:r>
            <a:r>
              <a:rPr lang="ar-KW" sz="2000" dirty="0" smtClean="0">
                <a:solidFill>
                  <a:srgbClr val="002060"/>
                </a:solidFill>
                <a:cs typeface="mohammad bold art 1" pitchFamily="2" charset="-78"/>
              </a:rPr>
              <a:t>على الأشخاص المرخص لهم، </a:t>
            </a:r>
            <a:r>
              <a:rPr lang="ar-SA" sz="2000" dirty="0" smtClean="0">
                <a:solidFill>
                  <a:srgbClr val="002060"/>
                </a:solidFill>
                <a:cs typeface="mohammad bold art 1" pitchFamily="2" charset="-78"/>
              </a:rPr>
              <a:t>للتأكد </a:t>
            </a:r>
            <a:r>
              <a:rPr lang="ar-SA" sz="2000" dirty="0">
                <a:solidFill>
                  <a:srgbClr val="002060"/>
                </a:solidFill>
                <a:cs typeface="mohammad bold art 1" pitchFamily="2" charset="-78"/>
              </a:rPr>
              <a:t>من الالتزام بأحكام القانون </a:t>
            </a:r>
            <a:r>
              <a:rPr lang="ar-KW" sz="2000" dirty="0" smtClean="0">
                <a:solidFill>
                  <a:srgbClr val="002060"/>
                </a:solidFill>
                <a:cs typeface="mohammad bold art 1" pitchFamily="2" charset="-78"/>
              </a:rPr>
              <a:t>ولائحته التنفيذية </a:t>
            </a:r>
            <a:r>
              <a:rPr lang="ar-SA" sz="2000" dirty="0" smtClean="0">
                <a:solidFill>
                  <a:srgbClr val="002060"/>
                </a:solidFill>
                <a:cs typeface="mohammad bold art 1" pitchFamily="2" charset="-78"/>
              </a:rPr>
              <a:t>والسياسات </a:t>
            </a:r>
            <a:r>
              <a:rPr lang="ar-SA" sz="2000" dirty="0">
                <a:solidFill>
                  <a:srgbClr val="002060"/>
                </a:solidFill>
                <a:cs typeface="mohammad bold art 1" pitchFamily="2" charset="-78"/>
              </a:rPr>
              <a:t>والإجراءات المعمول بها، </a:t>
            </a:r>
            <a:r>
              <a:rPr lang="ar-KW" sz="2000" dirty="0" smtClean="0">
                <a:solidFill>
                  <a:srgbClr val="002060"/>
                </a:solidFill>
                <a:cs typeface="mohammad bold art 1" pitchFamily="2" charset="-78"/>
              </a:rPr>
              <a:t>وذلك إما بموجب إخطار مسبق أو </a:t>
            </a:r>
            <a:r>
              <a:rPr lang="ar-SA" sz="2000" dirty="0" smtClean="0">
                <a:solidFill>
                  <a:srgbClr val="002060"/>
                </a:solidFill>
                <a:cs typeface="mohammad bold art 1" pitchFamily="2" charset="-78"/>
              </a:rPr>
              <a:t>دون </a:t>
            </a:r>
            <a:r>
              <a:rPr lang="ar-SA" sz="2000" dirty="0">
                <a:solidFill>
                  <a:srgbClr val="002060"/>
                </a:solidFill>
                <a:cs typeface="mohammad bold art 1" pitchFamily="2" charset="-78"/>
              </a:rPr>
              <a:t>إخطار مسبق لتحقيق أهدافها المنصوص عليها في القانون، </a:t>
            </a:r>
            <a:r>
              <a:rPr lang="ar-SA" sz="2000" dirty="0" smtClean="0">
                <a:solidFill>
                  <a:srgbClr val="002060"/>
                </a:solidFill>
                <a:cs typeface="mohammad bold art 1" pitchFamily="2" charset="-78"/>
              </a:rPr>
              <a:t>واللائحة</a:t>
            </a:r>
            <a:r>
              <a:rPr lang="ar-SA" sz="2000" dirty="0">
                <a:solidFill>
                  <a:srgbClr val="002060"/>
                </a:solidFill>
                <a:cs typeface="mohammad bold art 1" pitchFamily="2" charset="-78"/>
              </a:rPr>
              <a:t>، أو للتحقيق في الشكاوى والبلاغات التي ترد </a:t>
            </a:r>
            <a:r>
              <a:rPr lang="ar-SA" sz="2000" dirty="0" smtClean="0">
                <a:solidFill>
                  <a:srgbClr val="002060"/>
                </a:solidFill>
                <a:cs typeface="mohammad bold art 1" pitchFamily="2" charset="-78"/>
              </a:rPr>
              <a:t>إليها</a:t>
            </a:r>
            <a:r>
              <a:rPr lang="ar-KW" sz="2000" dirty="0" smtClean="0">
                <a:solidFill>
                  <a:srgbClr val="002060"/>
                </a:solidFill>
                <a:cs typeface="mohammad bold art 1" pitchFamily="2" charset="-78"/>
              </a:rPr>
              <a:t> بشأن المخالفات والجرائم ضمن نطاق اختصاص الهيئة.</a:t>
            </a:r>
          </a:p>
          <a:p>
            <a:pPr marL="0" indent="0" algn="justLow" rtl="1">
              <a:buNone/>
            </a:pPr>
            <a:r>
              <a:rPr lang="ar-KW" sz="2000" dirty="0" smtClean="0">
                <a:solidFill>
                  <a:srgbClr val="002060"/>
                </a:solidFill>
                <a:cs typeface="mohammad bold art 1" pitchFamily="2" charset="-78"/>
              </a:rPr>
              <a:t>ويقوم بهذا التفتيش فريق من موظفي الهيئة من ذوي الخبرة والكفاءة، وفق جدول زمني وخطة تفتيش واختصاصات واضحة رسمت اللائحة التنفيذية أبرز ملامحها ومحدداتها وإجراءاتها.</a:t>
            </a:r>
          </a:p>
          <a:p>
            <a:pPr marL="0" indent="0" algn="just" rtl="1">
              <a:buNone/>
            </a:pPr>
            <a:endParaRPr lang="en-US" sz="2000" dirty="0">
              <a:solidFill>
                <a:schemeClr val="accent1"/>
              </a:solidFill>
              <a:cs typeface="mohammad bold art 1" pitchFamily="2" charset="-78"/>
            </a:endParaRPr>
          </a:p>
        </p:txBody>
      </p:sp>
      <p:sp>
        <p:nvSpPr>
          <p:cNvPr id="4" name="Slide Number Placeholder 3"/>
          <p:cNvSpPr>
            <a:spLocks noGrp="1"/>
          </p:cNvSpPr>
          <p:nvPr>
            <p:ph type="sldNum" sz="quarter" idx="12"/>
          </p:nvPr>
        </p:nvSpPr>
        <p:spPr/>
        <p:txBody>
          <a:bodyPr/>
          <a:lstStyle/>
          <a:p>
            <a:fld id="{B3A8733E-CDE8-4B54-B697-F436F063129C}" type="slidenum">
              <a:rPr lang="en-US" smtClean="0"/>
              <a:t>6</a:t>
            </a:fld>
            <a:endParaRPr lang="en-US"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751" y="117503"/>
            <a:ext cx="3170956" cy="914400"/>
          </a:xfrm>
          <a:prstGeom prst="rect">
            <a:avLst/>
          </a:prstGeom>
        </p:spPr>
      </p:pic>
      <p:sp>
        <p:nvSpPr>
          <p:cNvPr id="11" name="Rectangle 10"/>
          <p:cNvSpPr/>
          <p:nvPr/>
        </p:nvSpPr>
        <p:spPr>
          <a:xfrm>
            <a:off x="7512310" y="369217"/>
            <a:ext cx="3365025" cy="523220"/>
          </a:xfrm>
          <a:prstGeom prst="rect">
            <a:avLst/>
          </a:prstGeom>
        </p:spPr>
        <p:txBody>
          <a:bodyPr wrap="none">
            <a:spAutoFit/>
          </a:bodyPr>
          <a:lstStyle/>
          <a:p>
            <a:pPr algn="r" rtl="1"/>
            <a:r>
              <a:rPr lang="ar-KW" sz="2800" b="1" dirty="0" smtClean="0">
                <a:solidFill>
                  <a:srgbClr val="002060"/>
                </a:solidFill>
                <a:cs typeface="mohammad bold art 1" pitchFamily="2" charset="-78"/>
              </a:rPr>
              <a:t>ثانياً: </a:t>
            </a:r>
            <a:r>
              <a:rPr lang="ar-SA" sz="2800" b="1" dirty="0" smtClean="0">
                <a:solidFill>
                  <a:srgbClr val="002060"/>
                </a:solidFill>
                <a:cs typeface="mohammad bold art 1" pitchFamily="2" charset="-78"/>
              </a:rPr>
              <a:t>التفتيش</a:t>
            </a:r>
            <a:r>
              <a:rPr lang="ar-KW" sz="2800" b="1" dirty="0" smtClean="0">
                <a:solidFill>
                  <a:srgbClr val="002060"/>
                </a:solidFill>
                <a:cs typeface="mohammad bold art 1" pitchFamily="2" charset="-78"/>
              </a:rPr>
              <a:t> الميداني</a:t>
            </a:r>
            <a:endParaRPr lang="en-US" sz="2800" b="1" dirty="0">
              <a:solidFill>
                <a:srgbClr val="002060"/>
              </a:solidFill>
              <a:cs typeface="mohammad bold art 1" pitchFamily="2" charset="-78"/>
            </a:endParaRPr>
          </a:p>
        </p:txBody>
      </p:sp>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13569" y="6317575"/>
            <a:ext cx="9063766" cy="775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5906823" y="911824"/>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79801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1735" y="1290365"/>
            <a:ext cx="10515600" cy="2627118"/>
          </a:xfrm>
        </p:spPr>
        <p:txBody>
          <a:bodyPr>
            <a:normAutofit/>
          </a:bodyPr>
          <a:lstStyle/>
          <a:p>
            <a:pPr marL="0" indent="0" algn="justLow" rtl="1">
              <a:buNone/>
            </a:pPr>
            <a:r>
              <a:rPr lang="ar-KW" sz="2400" dirty="0" smtClean="0">
                <a:solidFill>
                  <a:srgbClr val="002060"/>
                </a:solidFill>
                <a:cs typeface="mohammad bold art 1" pitchFamily="2" charset="-78"/>
              </a:rPr>
              <a:t>1- دخول مقار الأشخاص المرخص لهم أو الأشخاص المسجلين لدى الهيئة، سواء في المواعيد المجدولة أم بالزيارات المفاجئة.</a:t>
            </a:r>
          </a:p>
          <a:p>
            <a:pPr marL="0" indent="0" algn="justLow" rtl="1">
              <a:buNone/>
            </a:pPr>
            <a:r>
              <a:rPr lang="ar-KW" sz="2400" dirty="0" smtClean="0">
                <a:solidFill>
                  <a:srgbClr val="002060"/>
                </a:solidFill>
                <a:cs typeface="mohammad bold art 1" pitchFamily="2" charset="-78"/>
              </a:rPr>
              <a:t>2- التأكد من التزام تلك الجهات بأحكام القانون والنظم واللوائح والقرارات المعمول بها.</a:t>
            </a:r>
          </a:p>
          <a:p>
            <a:pPr marL="0" indent="0" algn="justLow" rtl="1">
              <a:buNone/>
            </a:pPr>
            <a:r>
              <a:rPr lang="ar-KW" sz="2400" dirty="0" smtClean="0">
                <a:solidFill>
                  <a:srgbClr val="002060"/>
                </a:solidFill>
                <a:cs typeface="mohammad bold art 1" pitchFamily="2" charset="-78"/>
              </a:rPr>
              <a:t>3- الاطلاع على السجلات والتقارير والمستندات والبيانات وأشرطة أو أنظمة الحاسب الآلي أو أي وسائط أخرى لتخزين البيانات أو معالجتها.</a:t>
            </a:r>
            <a:endParaRPr lang="en-US" sz="2400" dirty="0">
              <a:solidFill>
                <a:srgbClr val="002060"/>
              </a:solidFill>
              <a:cs typeface="mohammad bold art 1" pitchFamily="2" charset="-78"/>
            </a:endParaRPr>
          </a:p>
        </p:txBody>
      </p:sp>
      <p:sp>
        <p:nvSpPr>
          <p:cNvPr id="4" name="Slide Number Placeholder 3"/>
          <p:cNvSpPr>
            <a:spLocks noGrp="1"/>
          </p:cNvSpPr>
          <p:nvPr>
            <p:ph type="sldNum" sz="quarter" idx="12"/>
          </p:nvPr>
        </p:nvSpPr>
        <p:spPr/>
        <p:txBody>
          <a:bodyPr/>
          <a:lstStyle/>
          <a:p>
            <a:fld id="{B3A8733E-CDE8-4B54-B697-F436F063129C}" type="slidenum">
              <a:rPr lang="en-US" smtClean="0"/>
              <a:t>7</a:t>
            </a:fld>
            <a:endParaRPr lang="en-US" dirty="0"/>
          </a:p>
        </p:txBody>
      </p:sp>
      <p:sp>
        <p:nvSpPr>
          <p:cNvPr id="5" name="Content Placeholder 2"/>
          <p:cNvSpPr txBox="1">
            <a:spLocks/>
          </p:cNvSpPr>
          <p:nvPr/>
        </p:nvSpPr>
        <p:spPr>
          <a:xfrm>
            <a:off x="7308099" y="378641"/>
            <a:ext cx="3569236" cy="46424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rtl="1">
              <a:buFont typeface="Arial" panose="020B0604020202020204" pitchFamily="34" charset="0"/>
              <a:buNone/>
            </a:pPr>
            <a:r>
              <a:rPr lang="ar-KW" b="1" dirty="0">
                <a:solidFill>
                  <a:srgbClr val="002060"/>
                </a:solidFill>
                <a:cs typeface="mohammad bold art 1" pitchFamily="2" charset="-78"/>
              </a:rPr>
              <a:t>صلاحيات مفتش الهيئة </a:t>
            </a:r>
            <a:endParaRPr lang="en-US" b="1" dirty="0">
              <a:solidFill>
                <a:srgbClr val="002060"/>
              </a:solidFill>
              <a:cs typeface="mohammad bold art 1" pitchFamily="2" charset="-78"/>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751" y="117503"/>
            <a:ext cx="3170956" cy="914400"/>
          </a:xfrm>
          <a:prstGeom prst="rect">
            <a:avLst/>
          </a:prstGeom>
        </p:spPr>
      </p:pic>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13569" y="6317575"/>
            <a:ext cx="9063766" cy="775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5906823" y="911824"/>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16650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38463" y="1310453"/>
            <a:ext cx="10042356" cy="4077147"/>
          </a:xfrm>
        </p:spPr>
        <p:txBody>
          <a:bodyPr>
            <a:noAutofit/>
          </a:bodyPr>
          <a:lstStyle/>
          <a:p>
            <a:pPr marL="0" lvl="0" indent="0" algn="justLow" rtl="1">
              <a:buNone/>
            </a:pPr>
            <a:r>
              <a:rPr lang="ar-KW" sz="2000" dirty="0" smtClean="0">
                <a:solidFill>
                  <a:srgbClr val="002060"/>
                </a:solidFill>
                <a:cs typeface="mohammad bold art 1" pitchFamily="2" charset="-78"/>
              </a:rPr>
              <a:t>1- </a:t>
            </a:r>
            <a:r>
              <a:rPr lang="ar-EG" sz="2000" dirty="0" smtClean="0">
                <a:solidFill>
                  <a:srgbClr val="002060"/>
                </a:solidFill>
                <a:cs typeface="mohammad bold art 1" pitchFamily="2" charset="-78"/>
              </a:rPr>
              <a:t>بعد </a:t>
            </a:r>
            <a:r>
              <a:rPr lang="ar-EG" sz="2000" dirty="0">
                <a:solidFill>
                  <a:srgbClr val="002060"/>
                </a:solidFill>
                <a:cs typeface="mohammad bold art 1" pitchFamily="2" charset="-78"/>
              </a:rPr>
              <a:t>الانتهاء من التفتيش </a:t>
            </a:r>
            <a:r>
              <a:rPr lang="ar-KW" sz="2000" dirty="0" smtClean="0">
                <a:solidFill>
                  <a:srgbClr val="002060"/>
                </a:solidFill>
                <a:cs typeface="mohammad bold art 1" pitchFamily="2" charset="-78"/>
              </a:rPr>
              <a:t>وحصر جميع الملاحظات الأولية يتم مناقشة </a:t>
            </a:r>
            <a:r>
              <a:rPr lang="ar-EG" sz="2000" dirty="0" smtClean="0">
                <a:solidFill>
                  <a:srgbClr val="002060"/>
                </a:solidFill>
                <a:cs typeface="mohammad bold art 1" pitchFamily="2" charset="-78"/>
              </a:rPr>
              <a:t>الشخص </a:t>
            </a:r>
            <a:r>
              <a:rPr lang="ar-EG" sz="2000" dirty="0">
                <a:solidFill>
                  <a:srgbClr val="002060"/>
                </a:solidFill>
                <a:cs typeface="mohammad bold art 1" pitchFamily="2" charset="-78"/>
              </a:rPr>
              <a:t>الذي أجري التفتيش </a:t>
            </a:r>
            <a:r>
              <a:rPr lang="ar-EG" sz="2000" dirty="0" smtClean="0">
                <a:solidFill>
                  <a:srgbClr val="002060"/>
                </a:solidFill>
                <a:cs typeface="mohammad bold art 1" pitchFamily="2" charset="-78"/>
              </a:rPr>
              <a:t>عليه</a:t>
            </a:r>
            <a:r>
              <a:rPr lang="ar-KW" sz="2000" dirty="0">
                <a:solidFill>
                  <a:srgbClr val="002060"/>
                </a:solidFill>
                <a:cs typeface="mohammad bold art 1" pitchFamily="2" charset="-78"/>
              </a:rPr>
              <a:t> </a:t>
            </a:r>
            <a:r>
              <a:rPr lang="ar-KW" sz="2000" dirty="0" smtClean="0">
                <a:solidFill>
                  <a:srgbClr val="002060"/>
                </a:solidFill>
                <a:cs typeface="mohammad bold art 1" pitchFamily="2" charset="-78"/>
              </a:rPr>
              <a:t>بتلك الملاحظات وتزويده بتقرير أولي حول نتائج التفتيش الميداني.</a:t>
            </a:r>
          </a:p>
          <a:p>
            <a:pPr marL="0" lvl="0" indent="0" algn="justLow" rtl="1">
              <a:buNone/>
            </a:pPr>
            <a:r>
              <a:rPr lang="ar-KW" sz="2000" dirty="0" smtClean="0">
                <a:solidFill>
                  <a:srgbClr val="002060"/>
                </a:solidFill>
                <a:cs typeface="mohammad bold art 1" pitchFamily="2" charset="-78"/>
              </a:rPr>
              <a:t>2- </a:t>
            </a:r>
            <a:r>
              <a:rPr lang="ar-EG" sz="2000" dirty="0" smtClean="0">
                <a:solidFill>
                  <a:srgbClr val="002060"/>
                </a:solidFill>
                <a:cs typeface="mohammad bold art 1" pitchFamily="2" charset="-78"/>
              </a:rPr>
              <a:t>عرض</a:t>
            </a:r>
            <a:r>
              <a:rPr lang="ar-KW" sz="2000" dirty="0" smtClean="0">
                <a:solidFill>
                  <a:srgbClr val="002060"/>
                </a:solidFill>
                <a:cs typeface="mohammad bold art 1" pitchFamily="2" charset="-78"/>
              </a:rPr>
              <a:t> التقرير </a:t>
            </a:r>
            <a:r>
              <a:rPr lang="ar-EG" sz="2000" dirty="0" smtClean="0">
                <a:solidFill>
                  <a:srgbClr val="002060"/>
                </a:solidFill>
                <a:cs typeface="mohammad bold art 1" pitchFamily="2" charset="-78"/>
              </a:rPr>
              <a:t>على </a:t>
            </a:r>
            <a:r>
              <a:rPr lang="ar-EG" sz="2000" dirty="0">
                <a:solidFill>
                  <a:srgbClr val="002060"/>
                </a:solidFill>
                <a:cs typeface="mohammad bold art 1" pitchFamily="2" charset="-78"/>
              </a:rPr>
              <a:t>الشخص الذي أجري التفتيش عليه، وذلك ليقوم بالرد والتعقيب </a:t>
            </a:r>
            <a:r>
              <a:rPr lang="ar-KW" sz="2000" dirty="0" smtClean="0">
                <a:solidFill>
                  <a:srgbClr val="002060"/>
                </a:solidFill>
                <a:cs typeface="mohammad bold art 1" pitchFamily="2" charset="-78"/>
              </a:rPr>
              <a:t>خلال عشرة أيام عمل من تاريخ استلامه للتقرير </a:t>
            </a:r>
            <a:r>
              <a:rPr lang="ar-EG" sz="2000" dirty="0" smtClean="0">
                <a:solidFill>
                  <a:srgbClr val="002060"/>
                </a:solidFill>
                <a:cs typeface="mohammad bold art 1" pitchFamily="2" charset="-78"/>
              </a:rPr>
              <a:t>على </a:t>
            </a:r>
            <a:r>
              <a:rPr lang="ar-EG" sz="2000" dirty="0">
                <a:solidFill>
                  <a:srgbClr val="002060"/>
                </a:solidFill>
                <a:cs typeface="mohammad bold art 1" pitchFamily="2" charset="-78"/>
              </a:rPr>
              <a:t>ما تكشف لفريق التفتيش من </a:t>
            </a:r>
            <a:r>
              <a:rPr lang="ar-EG" sz="2000" dirty="0" smtClean="0">
                <a:solidFill>
                  <a:srgbClr val="002060"/>
                </a:solidFill>
                <a:cs typeface="mohammad bold art 1" pitchFamily="2" charset="-78"/>
              </a:rPr>
              <a:t>ملاحظات</a:t>
            </a:r>
            <a:r>
              <a:rPr lang="ar-KW" sz="2000" dirty="0">
                <a:solidFill>
                  <a:srgbClr val="002060"/>
                </a:solidFill>
                <a:cs typeface="mohammad bold art 1" pitchFamily="2" charset="-78"/>
              </a:rPr>
              <a:t>.</a:t>
            </a:r>
            <a:endParaRPr lang="en-US" sz="2000" dirty="0">
              <a:solidFill>
                <a:srgbClr val="002060"/>
              </a:solidFill>
              <a:cs typeface="mohammad bold art 1" pitchFamily="2" charset="-78"/>
            </a:endParaRPr>
          </a:p>
          <a:p>
            <a:pPr marL="0" lvl="0" indent="0" algn="justLow" rtl="1">
              <a:buNone/>
            </a:pPr>
            <a:r>
              <a:rPr lang="ar-KW" sz="2000" dirty="0" smtClean="0">
                <a:solidFill>
                  <a:srgbClr val="002060"/>
                </a:solidFill>
                <a:cs typeface="mohammad bold art 1" pitchFamily="2" charset="-78"/>
              </a:rPr>
              <a:t>3- </a:t>
            </a:r>
            <a:r>
              <a:rPr lang="ar-EG" sz="2000" dirty="0" smtClean="0">
                <a:solidFill>
                  <a:srgbClr val="002060"/>
                </a:solidFill>
                <a:cs typeface="mohammad bold art 1" pitchFamily="2" charset="-78"/>
              </a:rPr>
              <a:t>بحث </a:t>
            </a:r>
            <a:r>
              <a:rPr lang="ar-EG" sz="2000" dirty="0">
                <a:solidFill>
                  <a:srgbClr val="002060"/>
                </a:solidFill>
                <a:cs typeface="mohammad bold art 1" pitchFamily="2" charset="-78"/>
              </a:rPr>
              <a:t>الملاحظات التي وردت في التقرير الأولي -بعد دراسة الرد والتعقيب- مع الشخص الذي أجريَ التفتيش عليه، لوضع إجراءات تصويب الملاحظات خلال الفترة الزمنية التي تحددها الهيئة.</a:t>
            </a:r>
            <a:endParaRPr lang="en-US" sz="2000" dirty="0">
              <a:solidFill>
                <a:srgbClr val="002060"/>
              </a:solidFill>
              <a:cs typeface="mohammad bold art 1" pitchFamily="2" charset="-78"/>
            </a:endParaRPr>
          </a:p>
          <a:p>
            <a:pPr marL="0" lvl="0" indent="0" algn="justLow" rtl="1">
              <a:buNone/>
            </a:pPr>
            <a:r>
              <a:rPr lang="ar-KW" sz="2000" dirty="0" smtClean="0">
                <a:solidFill>
                  <a:srgbClr val="002060"/>
                </a:solidFill>
                <a:cs typeface="mohammad bold art 1" pitchFamily="2" charset="-78"/>
              </a:rPr>
              <a:t>4- </a:t>
            </a:r>
            <a:r>
              <a:rPr lang="ar-EG" sz="2000" dirty="0" smtClean="0">
                <a:solidFill>
                  <a:srgbClr val="002060"/>
                </a:solidFill>
                <a:cs typeface="mohammad bold art 1" pitchFamily="2" charset="-78"/>
              </a:rPr>
              <a:t>إعداد </a:t>
            </a:r>
            <a:r>
              <a:rPr lang="ar-EG" sz="2000" dirty="0">
                <a:solidFill>
                  <a:srgbClr val="002060"/>
                </a:solidFill>
                <a:cs typeface="mohammad bold art 1" pitchFamily="2" charset="-78"/>
              </a:rPr>
              <a:t>تقرير نهائي حول نتائج التفتيش متضمناً كافة الملاحظات، وللهيئة اتخاذ الإجراءات التأديبية المناسبة بشأن المخالفات التي أسفر عنها </a:t>
            </a:r>
            <a:r>
              <a:rPr lang="ar-EG" sz="2000" dirty="0" smtClean="0">
                <a:solidFill>
                  <a:srgbClr val="002060"/>
                </a:solidFill>
                <a:cs typeface="mohammad bold art 1" pitchFamily="2" charset="-78"/>
              </a:rPr>
              <a:t>التقرير</a:t>
            </a:r>
            <a:r>
              <a:rPr lang="ar-KW" sz="2000" dirty="0" smtClean="0">
                <a:solidFill>
                  <a:srgbClr val="002060"/>
                </a:solidFill>
                <a:cs typeface="mohammad bold art 1" pitchFamily="2" charset="-78"/>
              </a:rPr>
              <a:t> من الإحالة إلى مجلس التأديب أو النائب العام</a:t>
            </a:r>
            <a:r>
              <a:rPr lang="ar-EG" sz="2000" dirty="0" smtClean="0">
                <a:solidFill>
                  <a:srgbClr val="002060"/>
                </a:solidFill>
                <a:cs typeface="mohammad bold art 1" pitchFamily="2" charset="-78"/>
              </a:rPr>
              <a:t>.</a:t>
            </a:r>
            <a:endParaRPr lang="en-US" sz="2000" dirty="0">
              <a:solidFill>
                <a:srgbClr val="002060"/>
              </a:solidFill>
              <a:cs typeface="mohammad bold art 1" pitchFamily="2" charset="-78"/>
            </a:endParaRPr>
          </a:p>
          <a:p>
            <a:pPr marL="0" indent="0" algn="just" rtl="1">
              <a:buNone/>
            </a:pPr>
            <a:endParaRPr lang="en-US" sz="2000" dirty="0">
              <a:solidFill>
                <a:schemeClr val="accent1"/>
              </a:solidFill>
              <a:cs typeface="mohammad bold art 1" pitchFamily="2" charset="-78"/>
            </a:endParaRPr>
          </a:p>
        </p:txBody>
      </p:sp>
      <p:sp>
        <p:nvSpPr>
          <p:cNvPr id="4" name="Slide Number Placeholder 3"/>
          <p:cNvSpPr>
            <a:spLocks noGrp="1"/>
          </p:cNvSpPr>
          <p:nvPr>
            <p:ph type="sldNum" sz="quarter" idx="12"/>
          </p:nvPr>
        </p:nvSpPr>
        <p:spPr/>
        <p:txBody>
          <a:bodyPr/>
          <a:lstStyle/>
          <a:p>
            <a:fld id="{B3A8733E-CDE8-4B54-B697-F436F063129C}" type="slidenum">
              <a:rPr lang="en-US" smtClean="0"/>
              <a:t>8</a:t>
            </a:fld>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751" y="117503"/>
            <a:ext cx="3170956" cy="914400"/>
          </a:xfrm>
          <a:prstGeom prst="rect">
            <a:avLst/>
          </a:prstGeom>
        </p:spPr>
      </p:pic>
      <p:sp>
        <p:nvSpPr>
          <p:cNvPr id="9" name="Content Placeholder 2"/>
          <p:cNvSpPr txBox="1">
            <a:spLocks/>
          </p:cNvSpPr>
          <p:nvPr/>
        </p:nvSpPr>
        <p:spPr>
          <a:xfrm>
            <a:off x="7150707" y="378641"/>
            <a:ext cx="3726628" cy="46424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rtl="1">
              <a:buFont typeface="Arial" panose="020B0604020202020204" pitchFamily="34" charset="0"/>
              <a:buNone/>
            </a:pPr>
            <a:r>
              <a:rPr lang="ar-KW" b="1" dirty="0" smtClean="0">
                <a:solidFill>
                  <a:srgbClr val="002060"/>
                </a:solidFill>
                <a:cs typeface="mohammad bold art 1" pitchFamily="2" charset="-78"/>
              </a:rPr>
              <a:t>ماذا بعد إجراء التفتيش ؟؟</a:t>
            </a:r>
            <a:endParaRPr lang="en-US" b="1" dirty="0">
              <a:solidFill>
                <a:srgbClr val="002060"/>
              </a:solidFill>
              <a:cs typeface="mohammad bold art 1" pitchFamily="2" charset="-78"/>
            </a:endParaRPr>
          </a:p>
        </p:txBody>
      </p:sp>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13569" y="6317575"/>
            <a:ext cx="9063766" cy="775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1" name="Straight Connector 10"/>
          <p:cNvCxnSpPr/>
          <p:nvPr/>
        </p:nvCxnSpPr>
        <p:spPr>
          <a:xfrm>
            <a:off x="5906823" y="911824"/>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04993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40489" y="313307"/>
            <a:ext cx="3752625" cy="579129"/>
          </a:xfrm>
        </p:spPr>
        <p:txBody>
          <a:bodyPr>
            <a:normAutofit/>
          </a:bodyPr>
          <a:lstStyle/>
          <a:p>
            <a:pPr algn="r" rtl="1"/>
            <a:r>
              <a:rPr lang="ar-KW" sz="3000" dirty="0" smtClean="0">
                <a:solidFill>
                  <a:srgbClr val="002060"/>
                </a:solidFill>
                <a:cs typeface="mohammad bold art 1" pitchFamily="2" charset="-78"/>
              </a:rPr>
              <a:t>ثالثاً:الضبطية </a:t>
            </a:r>
            <a:r>
              <a:rPr lang="ar-KW" sz="3000" dirty="0">
                <a:solidFill>
                  <a:srgbClr val="002060"/>
                </a:solidFill>
                <a:cs typeface="mohammad bold art 1" pitchFamily="2" charset="-78"/>
              </a:rPr>
              <a:t>القضائية</a:t>
            </a:r>
            <a:endParaRPr lang="en-US" sz="3000" dirty="0">
              <a:solidFill>
                <a:srgbClr val="002060"/>
              </a:solidFill>
              <a:cs typeface="mohammad bold art 1" pitchFamily="2" charset="-78"/>
            </a:endParaRPr>
          </a:p>
        </p:txBody>
      </p:sp>
      <p:sp>
        <p:nvSpPr>
          <p:cNvPr id="6" name="Slide Number Placeholder 5"/>
          <p:cNvSpPr>
            <a:spLocks noGrp="1"/>
          </p:cNvSpPr>
          <p:nvPr>
            <p:ph type="sldNum" sz="quarter" idx="12"/>
          </p:nvPr>
        </p:nvSpPr>
        <p:spPr/>
        <p:txBody>
          <a:bodyPr/>
          <a:lstStyle/>
          <a:p>
            <a:fld id="{B3A8733E-CDE8-4B54-B697-F436F063129C}" type="slidenum">
              <a:rPr lang="en-US" smtClean="0"/>
              <a:t>9</a:t>
            </a:fld>
            <a:endParaRPr lang="en-US" dirty="0"/>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8751" y="117503"/>
            <a:ext cx="3170956" cy="914400"/>
          </a:xfrm>
          <a:prstGeom prst="rect">
            <a:avLst/>
          </a:prstGeom>
        </p:spPr>
      </p:pic>
      <p:sp>
        <p:nvSpPr>
          <p:cNvPr id="9" name="Content Placeholder 2"/>
          <p:cNvSpPr txBox="1">
            <a:spLocks/>
          </p:cNvSpPr>
          <p:nvPr/>
        </p:nvSpPr>
        <p:spPr>
          <a:xfrm>
            <a:off x="886139" y="1234343"/>
            <a:ext cx="10041367" cy="26663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Low" rtl="1">
              <a:buNone/>
            </a:pPr>
            <a:r>
              <a:rPr lang="ar-KW" sz="2000" dirty="0" smtClean="0">
                <a:solidFill>
                  <a:srgbClr val="002060"/>
                </a:solidFill>
                <a:cs typeface="mohammad bold art 1" pitchFamily="2" charset="-78"/>
              </a:rPr>
              <a:t>- والتي يمكن تعريفها بأنها مجموعة الإجراءات التي تهدف إلى الكشف عن الجرائم، والبحث والتحري عن مرتكبيها وجمع كافة العناصر والدلائل اللازمة، ورفع محضر بذلك للجهة المختصة.</a:t>
            </a:r>
          </a:p>
          <a:p>
            <a:pPr marL="0" indent="0" algn="justLow" rtl="1">
              <a:buNone/>
            </a:pPr>
            <a:r>
              <a:rPr lang="ar-KW" sz="2000" dirty="0" smtClean="0">
                <a:solidFill>
                  <a:srgbClr val="002060"/>
                </a:solidFill>
                <a:cs typeface="mohammad bold art 1" pitchFamily="2" charset="-78"/>
              </a:rPr>
              <a:t>- ويمارس هذه الصلاحية </a:t>
            </a:r>
            <a:r>
              <a:rPr lang="ar-EG" sz="2000" dirty="0" smtClean="0">
                <a:solidFill>
                  <a:srgbClr val="002060"/>
                </a:solidFill>
                <a:cs typeface="mohammad bold art 1" pitchFamily="2" charset="-78"/>
              </a:rPr>
              <a:t>موظف</a:t>
            </a:r>
            <a:r>
              <a:rPr lang="ar-KW" sz="2000" dirty="0">
                <a:solidFill>
                  <a:srgbClr val="002060"/>
                </a:solidFill>
                <a:cs typeface="mohammad bold art 1" pitchFamily="2" charset="-78"/>
              </a:rPr>
              <a:t>وا</a:t>
            </a:r>
            <a:r>
              <a:rPr lang="ar-EG" sz="2000" dirty="0">
                <a:solidFill>
                  <a:srgbClr val="002060"/>
                </a:solidFill>
                <a:cs typeface="mohammad bold art 1" pitchFamily="2" charset="-78"/>
              </a:rPr>
              <a:t> الهيئة، الذين يصدر بتحديدهم قرار من الوزير المختص – بناء على ترشيح مجلس </a:t>
            </a:r>
            <a:r>
              <a:rPr lang="ar-EG" sz="2000" dirty="0" smtClean="0">
                <a:solidFill>
                  <a:srgbClr val="002060"/>
                </a:solidFill>
                <a:cs typeface="mohammad bold art 1" pitchFamily="2" charset="-78"/>
              </a:rPr>
              <a:t>المفوضين</a:t>
            </a:r>
            <a:r>
              <a:rPr lang="ar-KW" sz="2000" dirty="0" smtClean="0">
                <a:solidFill>
                  <a:srgbClr val="002060"/>
                </a:solidFill>
                <a:cs typeface="mohammad bold art 1" pitchFamily="2" charset="-78"/>
              </a:rPr>
              <a:t>-بمنحهم </a:t>
            </a:r>
            <a:r>
              <a:rPr lang="ar-EG" sz="2000" dirty="0" smtClean="0">
                <a:solidFill>
                  <a:srgbClr val="002060"/>
                </a:solidFill>
                <a:cs typeface="mohammad bold art 1" pitchFamily="2" charset="-78"/>
              </a:rPr>
              <a:t>صفة </a:t>
            </a:r>
            <a:r>
              <a:rPr lang="ar-EG" sz="2000" dirty="0">
                <a:solidFill>
                  <a:srgbClr val="002060"/>
                </a:solidFill>
                <a:cs typeface="mohammad bold art 1" pitchFamily="2" charset="-78"/>
              </a:rPr>
              <a:t>الضبطية القضائية </a:t>
            </a:r>
            <a:r>
              <a:rPr lang="ar-SA" sz="2000" dirty="0">
                <a:solidFill>
                  <a:srgbClr val="002060"/>
                </a:solidFill>
                <a:cs typeface="mohammad bold art 1" pitchFamily="2" charset="-78"/>
              </a:rPr>
              <a:t>في إثبات الجرائم التي تقع بالمخالفة لأحكام </a:t>
            </a:r>
            <a:r>
              <a:rPr lang="ar-SA" sz="2000" dirty="0" smtClean="0">
                <a:solidFill>
                  <a:srgbClr val="002060"/>
                </a:solidFill>
                <a:cs typeface="mohammad bold art 1" pitchFamily="2" charset="-78"/>
              </a:rPr>
              <a:t>القانون</a:t>
            </a:r>
            <a:r>
              <a:rPr lang="ar-KW" sz="2000" dirty="0" smtClean="0">
                <a:solidFill>
                  <a:srgbClr val="002060"/>
                </a:solidFill>
                <a:cs typeface="mohammad bold art 1" pitchFamily="2" charset="-78"/>
              </a:rPr>
              <a:t>.</a:t>
            </a:r>
          </a:p>
          <a:p>
            <a:pPr marL="0" indent="0" algn="justLow" rtl="1">
              <a:buNone/>
            </a:pPr>
            <a:r>
              <a:rPr lang="ar-KW" sz="2000" dirty="0" smtClean="0">
                <a:solidFill>
                  <a:srgbClr val="002060"/>
                </a:solidFill>
                <a:cs typeface="mohammad bold art 1" pitchFamily="2" charset="-78"/>
              </a:rPr>
              <a:t> -وقد صدر بتاريخ </a:t>
            </a:r>
            <a:r>
              <a:rPr lang="ar-KW" sz="2000" b="1" dirty="0" smtClean="0">
                <a:solidFill>
                  <a:srgbClr val="002060"/>
                </a:solidFill>
                <a:cs typeface="mohammad bold art 1" pitchFamily="2" charset="-78"/>
              </a:rPr>
              <a:t>2012/10/17 قرار </a:t>
            </a:r>
            <a:r>
              <a:rPr lang="ar-KW" sz="2000" dirty="0" smtClean="0">
                <a:solidFill>
                  <a:srgbClr val="002060"/>
                </a:solidFill>
                <a:cs typeface="mohammad bold art 1" pitchFamily="2" charset="-78"/>
              </a:rPr>
              <a:t>وزير التجارة والصناعة رقم (</a:t>
            </a:r>
            <a:r>
              <a:rPr lang="ar-KW" sz="2000" b="1" dirty="0" smtClean="0">
                <a:solidFill>
                  <a:srgbClr val="002060"/>
                </a:solidFill>
                <a:cs typeface="mohammad bold art 1" pitchFamily="2" charset="-78"/>
              </a:rPr>
              <a:t>549</a:t>
            </a:r>
            <a:r>
              <a:rPr lang="ar-KW" sz="2000" dirty="0" smtClean="0">
                <a:solidFill>
                  <a:srgbClr val="002060"/>
                </a:solidFill>
                <a:cs typeface="mohammad bold art 1" pitchFamily="2" charset="-78"/>
              </a:rPr>
              <a:t>) لسنة </a:t>
            </a:r>
            <a:r>
              <a:rPr lang="ar-KW" sz="2000" b="1" dirty="0" smtClean="0">
                <a:solidFill>
                  <a:srgbClr val="002060"/>
                </a:solidFill>
                <a:cs typeface="mohammad bold art 1" pitchFamily="2" charset="-78"/>
              </a:rPr>
              <a:t>2012</a:t>
            </a:r>
            <a:r>
              <a:rPr lang="ar-KW" sz="2000" dirty="0" smtClean="0">
                <a:solidFill>
                  <a:srgbClr val="002060"/>
                </a:solidFill>
                <a:cs typeface="mohammad bold art 1" pitchFamily="2" charset="-78"/>
              </a:rPr>
              <a:t> بشأن منح صفة الضبطية القضائية لعدد (9) من موظفي الهيئة ونشر في الجريدة الرسمية بتاريخ </a:t>
            </a:r>
            <a:r>
              <a:rPr lang="ar-KW" sz="2000" b="1" dirty="0" smtClean="0">
                <a:solidFill>
                  <a:srgbClr val="002060"/>
                </a:solidFill>
                <a:cs typeface="mohammad bold art 1" pitchFamily="2" charset="-78"/>
              </a:rPr>
              <a:t>2012/12/23</a:t>
            </a:r>
            <a:endParaRPr lang="en-US" sz="2000" b="1" dirty="0">
              <a:solidFill>
                <a:srgbClr val="002060"/>
              </a:solidFill>
              <a:cs typeface="mohammad bold art 1" pitchFamily="2" charset="-78"/>
            </a:endParaRPr>
          </a:p>
          <a:p>
            <a:pPr marL="0" indent="0" algn="r" rtl="1">
              <a:buFont typeface="Arial" panose="020B0604020202020204" pitchFamily="34" charset="0"/>
              <a:buNone/>
            </a:pPr>
            <a:endParaRPr lang="en-US" sz="2000" dirty="0" smtClean="0">
              <a:solidFill>
                <a:schemeClr val="accent1"/>
              </a:solidFill>
              <a:cs typeface="mohammad bold art 1" pitchFamily="2" charset="-78"/>
            </a:endParaRPr>
          </a:p>
          <a:p>
            <a:pPr marL="0" indent="0" algn="r" rtl="1">
              <a:buFont typeface="Arial" panose="020B0604020202020204" pitchFamily="34" charset="0"/>
              <a:buNone/>
            </a:pPr>
            <a:endParaRPr lang="en-US" sz="2000" dirty="0">
              <a:solidFill>
                <a:schemeClr val="accent1"/>
              </a:solidFill>
              <a:cs typeface="mohammad bold art 1" pitchFamily="2" charset="-78"/>
            </a:endParaRPr>
          </a:p>
        </p:txBody>
      </p:sp>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13569" y="6317575"/>
            <a:ext cx="9063766" cy="775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5906823" y="911824"/>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87662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745</TotalTime>
  <Words>2546</Words>
  <Application>Microsoft Office PowerPoint</Application>
  <PresentationFormat>Custom</PresentationFormat>
  <Paragraphs>130</Paragraphs>
  <Slides>25</Slides>
  <Notes>3</Notes>
  <HiddenSlides>0</HiddenSlides>
  <MMClips>0</MMClips>
  <ScaleCrop>false</ScaleCrop>
  <HeadingPairs>
    <vt:vector size="4" baseType="variant">
      <vt:variant>
        <vt:lpstr>Theme</vt:lpstr>
      </vt:variant>
      <vt:variant>
        <vt:i4>2</vt:i4>
      </vt:variant>
      <vt:variant>
        <vt:lpstr>Slide Titles</vt:lpstr>
      </vt:variant>
      <vt:variant>
        <vt:i4>25</vt:i4>
      </vt:variant>
    </vt:vector>
  </HeadingPairs>
  <TitlesOfParts>
    <vt:vector size="27" baseType="lpstr">
      <vt:lpstr>Office Theme</vt:lpstr>
      <vt:lpstr>1_Office Theme</vt:lpstr>
      <vt:lpstr>ورشة عمل بعنوان إنفاذ قانون هيئة أسواق المال  (الكتاب الثالث من اللائحة التنفيذية للقانون  رقم 7 لسنة 2010 وتعديلاته)</vt:lpstr>
      <vt:lpstr>مقدمــــــــة</vt:lpstr>
      <vt:lpstr>يتبع مقدمــــــــة</vt:lpstr>
      <vt:lpstr>         أدوات إنفاذ القانون </vt:lpstr>
      <vt:lpstr>PowerPoint Presentation</vt:lpstr>
      <vt:lpstr>PowerPoint Presentation</vt:lpstr>
      <vt:lpstr>PowerPoint Presentation</vt:lpstr>
      <vt:lpstr>PowerPoint Presentation</vt:lpstr>
      <vt:lpstr>ثالثاً:الضبطية القضائية</vt:lpstr>
      <vt:lpstr>صلاحيات مأمور الضبط القضائي</vt:lpstr>
      <vt:lpstr>إعاقة الضبطية القضائية</vt:lpstr>
      <vt:lpstr>محضر الضبطية القضائية</vt:lpstr>
      <vt:lpstr>رابعاً: الإبلاغ عن الجرائم والمخالفات وحماية المبلغ</vt:lpstr>
      <vt:lpstr>- يشترط في البلاغ المقدم إلى الهيئة عن الجرائم والمخالفات المنصوص عليها في القانون واللائحة التنفيذية أن يكون لدى المبلغ دلائل جدية تبرر اعتقاده بصحة الواقعة المبلغ عنها. ويكون البلاغ غير جدي ـ على الأخص ـ إذا خلا من المستندات أو من أي دلائل تبرر للمبلغ ذلك.</vt:lpstr>
      <vt:lpstr>- إذا لم يكن البلاغ مستوفياً للشروط السابقة، تقوم الإدارة القانونية بالهيئة باقتراح حفظه وفق الآلية التي يتخذها مجلس المفوضين أو يحال إلى الجهات الأخرى المختصة، وذلك حسبما تقتضيه كل حالة، ومع ذلك إذا تضمن البلاغ دلائل أو معلومات كافية ترى الإدارة أهميتها وجديتها، فلها أن تتخذ الإجراءات المتبعة في البلاغ المستوفي لشروطه.</vt:lpstr>
      <vt:lpstr>قيد البلاغات والتحقيق بها</vt:lpstr>
      <vt:lpstr>حماية المبلغ</vt:lpstr>
      <vt:lpstr>تابع- حماية المبلغ</vt:lpstr>
      <vt:lpstr>PowerPoint Presentation</vt:lpstr>
      <vt:lpstr>PowerPoint Presentation</vt:lpstr>
      <vt:lpstr>PowerPoint Presentation</vt:lpstr>
      <vt:lpstr>سلطة الإدارة القانونية في التحقيق</vt:lpstr>
      <vt:lpstr>PowerPoint Presentation</vt:lpstr>
      <vt:lpstr>- بعد الانتهاء من التحقيق يرفع المحقق إلى الجهة المختصة في الهيئة توصية إما بثبوت المسئولية أو عدم ثبوتها على أحد الأوجه التالية: 1- في حالة عدم ثبوت المخالفة أو المسئولية يتم حفظ التحقيق، ويُخطر الشخص المحال للتحقيق بقرار الحفظ، ويجوز له استصدار شهادة  بذلك من الهيئة. 2- في حالة ثبوت المخالفة للهيئة الحق في استخدام سلطتها الجوازية بالتنبيه على الطرف المخالف وتعهده بعدم تكرارها مستقبلاً، أو أن تخضعه لمزيد من الرقابة لمتابعته والتأكد من عدم تكرار المخالفة. 3-إحالة المخالف إلى مجلس التأديب حال ثبوت المخالفة للفصل في المسائلة التأديبية مع إرفاق نسخة من كامل ملف المخالفة. 4-إحالة المخالف للنائب العام وذلك لإختصاص نيابة سوق المال بالتحقيق والتصرف والإدعاء في الجرائم التي تقع بالمخالفة لأحكام قانون الهيئة مع إرفاق نسخة كاملة من ملف المخالفة. 6- كما يمكن الجمع بين بعض ما سبق في حالة تعدد المخالفات.</vt:lpstr>
      <vt:lpstr>وشــكــراً ،،،</vt:lpstr>
    </vt:vector>
  </TitlesOfParts>
  <Company>CMA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Ziyad Darawi</dc:creator>
  <cp:lastModifiedBy>Jomanah Alshawaf</cp:lastModifiedBy>
  <cp:revision>142</cp:revision>
  <cp:lastPrinted>2015-11-23T05:36:22Z</cp:lastPrinted>
  <dcterms:created xsi:type="dcterms:W3CDTF">2015-11-16T04:30:16Z</dcterms:created>
  <dcterms:modified xsi:type="dcterms:W3CDTF">2015-11-23T07:58:14Z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20334866-b957-4bf4-b884-6a1ca03c6c60</vt:lpwstr>
  </property>
  <property fmtid="{D5CDD505-2E9C-101B-9397-08002B2CF9AE}" pid="3" name="CMAClassification">
    <vt:lpwstr>Internal</vt:lpwstr>
  </property>
</Properties>
</file>